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Default Extension="wav" ContentType="audio/wav"/>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65" r:id="rId3"/>
    <p:sldId id="259" r:id="rId4"/>
    <p:sldId id="260" r:id="rId5"/>
    <p:sldId id="262" r:id="rId6"/>
    <p:sldId id="264" r:id="rId7"/>
    <p:sldId id="263" r:id="rId8"/>
    <p:sldId id="266" r:id="rId9"/>
    <p:sldId id="269" r:id="rId10"/>
    <p:sldId id="267" r:id="rId11"/>
    <p:sldId id="261" r:id="rId12"/>
    <p:sldId id="268" r:id="rId13"/>
    <p:sldId id="270" r:id="rId14"/>
    <p:sldId id="272" r:id="rId15"/>
    <p:sldId id="300" r:id="rId16"/>
    <p:sldId id="275" r:id="rId17"/>
    <p:sldId id="290" r:id="rId18"/>
    <p:sldId id="278" r:id="rId19"/>
    <p:sldId id="279" r:id="rId20"/>
    <p:sldId id="293" r:id="rId21"/>
    <p:sldId id="289" r:id="rId22"/>
    <p:sldId id="302" r:id="rId23"/>
    <p:sldId id="277" r:id="rId24"/>
    <p:sldId id="285" r:id="rId25"/>
    <p:sldId id="286" r:id="rId26"/>
    <p:sldId id="287" r:id="rId27"/>
    <p:sldId id="291" r:id="rId28"/>
    <p:sldId id="292" r:id="rId29"/>
    <p:sldId id="301" r:id="rId30"/>
    <p:sldId id="288" r:id="rId31"/>
    <p:sldId id="280" r:id="rId32"/>
    <p:sldId id="281" r:id="rId33"/>
    <p:sldId id="282" r:id="rId34"/>
    <p:sldId id="294" r:id="rId35"/>
    <p:sldId id="283" r:id="rId36"/>
    <p:sldId id="284" r:id="rId37"/>
    <p:sldId id="295" r:id="rId38"/>
    <p:sldId id="296" r:id="rId39"/>
    <p:sldId id="297" r:id="rId40"/>
    <p:sldId id="298" r:id="rId41"/>
    <p:sldId id="274" r:id="rId4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74DAFD0-74D0-4F64-A4A3-1C00478698C5}" type="datetimeFigureOut">
              <a:rPr lang="es-ES"/>
              <a:pPr>
                <a:defRPr/>
              </a:pPr>
              <a:t>23/05/2009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AA9DDC7-BFE2-409A-A399-E3DC92773B51}"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25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7E401C-B386-410C-BACA-E19EEDFEFB93}" type="slidenum">
              <a:rPr lang="es-ES" smtClean="0"/>
              <a:pPr fontAlgn="base">
                <a:spcBef>
                  <a:spcPct val="0"/>
                </a:spcBef>
                <a:spcAft>
                  <a:spcPct val="0"/>
                </a:spcAft>
                <a:defRPr/>
              </a:pPr>
              <a:t>1</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3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948E29-5223-4361-B20D-AB07B0DEAF88}" type="slidenum">
              <a:rPr lang="es-ES" smtClean="0"/>
              <a:pPr fontAlgn="base">
                <a:spcBef>
                  <a:spcPct val="0"/>
                </a:spcBef>
                <a:spcAft>
                  <a:spcPct val="0"/>
                </a:spcAft>
                <a:defRPr/>
              </a:pPr>
              <a:t>10</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1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42EC3F-1F31-4CB4-AC95-BE3EBE4A9E28}" type="slidenum">
              <a:rPr lang="es-ES" smtClean="0"/>
              <a:pPr fontAlgn="base">
                <a:spcBef>
                  <a:spcPct val="0"/>
                </a:spcBef>
                <a:spcAft>
                  <a:spcPct val="0"/>
                </a:spcAft>
                <a:defRPr/>
              </a:pPr>
              <a:t>11</a:t>
            </a:fld>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48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2211B1-4160-441F-B15D-20E29F4EEA6A}" type="slidenum">
              <a:rPr lang="es-ES" smtClean="0"/>
              <a:pPr fontAlgn="base">
                <a:spcBef>
                  <a:spcPct val="0"/>
                </a:spcBef>
                <a:spcAft>
                  <a:spcPct val="0"/>
                </a:spcAft>
                <a:defRPr/>
              </a:pPr>
              <a:t>12</a:t>
            </a:fld>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68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3C004D-7A72-4312-B6E0-39FD3D6F683F}" type="slidenum">
              <a:rPr lang="es-ES" smtClean="0"/>
              <a:pPr fontAlgn="base">
                <a:spcBef>
                  <a:spcPct val="0"/>
                </a:spcBef>
                <a:spcAft>
                  <a:spcPct val="0"/>
                </a:spcAft>
                <a:defRPr/>
              </a:pPr>
              <a:t>13</a:t>
            </a:fld>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89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EE15C5-944D-4492-883C-21FF92BB7FB8}" type="slidenum">
              <a:rPr lang="es-ES" smtClean="0"/>
              <a:pPr fontAlgn="base">
                <a:spcBef>
                  <a:spcPct val="0"/>
                </a:spcBef>
                <a:spcAft>
                  <a:spcPct val="0"/>
                </a:spcAft>
                <a:defRPr/>
              </a:pPr>
              <a:t>14</a:t>
            </a:fld>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99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916FC9-0D07-4C33-986F-BF96A95536F3}"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25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B5DBC1-15B6-4C9E-A9A8-1CC9219B0C05}" type="slidenum">
              <a:rPr lang="es-ES" smtClean="0"/>
              <a:pPr fontAlgn="base">
                <a:spcBef>
                  <a:spcPct val="0"/>
                </a:spcBef>
                <a:spcAft>
                  <a:spcPct val="0"/>
                </a:spcAft>
                <a:defRPr/>
              </a:pPr>
              <a:t>16</a:t>
            </a:fld>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6696CCEF-58A7-474F-9124-BDC81C5BCD8B}" type="slidenum">
              <a:rPr lang="es-ES" smtClean="0"/>
              <a:pPr>
                <a:defRPr/>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0A865558-D7F6-47A2-B10F-BC29EA73EE21}" type="slidenum">
              <a:rPr lang="es-ES" smtClean="0"/>
              <a:pPr>
                <a:defRPr/>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56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6612C0-5F36-4E5E-AE85-2F79A544399E}" type="slidenum">
              <a:rPr lang="es-ES" smtClean="0"/>
              <a:pPr fontAlgn="base">
                <a:spcBef>
                  <a:spcPct val="0"/>
                </a:spcBef>
                <a:spcAft>
                  <a:spcPct val="0"/>
                </a:spcAft>
                <a:defRPr/>
              </a:pPr>
              <a:t>2</a:t>
            </a:fld>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E7A5A6EE-6554-4BFE-A52F-A5AAAB5D6AD0}" type="slidenum">
              <a:rPr lang="es-ES" smtClean="0"/>
              <a:pPr>
                <a:defRPr/>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7593C096-CA23-4B3A-A89B-AC3A6F653D08}" type="slidenum">
              <a:rPr lang="es-ES" smtClean="0"/>
              <a:pPr>
                <a:defRPr/>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19B11C44-9CDF-486D-A2D9-E35E3D98A046}" type="slidenum">
              <a:rPr lang="es-ES" smtClean="0"/>
              <a:pPr>
                <a:defRPr/>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B376926D-8EB3-446D-8BA3-6FCD0D15FFC2}" type="slidenum">
              <a:rPr lang="es-ES" smtClean="0"/>
              <a:pPr>
                <a:defRPr/>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99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916FC9-0D07-4C33-986F-BF96A95536F3}"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6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18C1F9-52D1-4173-A6CB-5F877C89ECC9}" type="slidenum">
              <a:rPr lang="es-ES" smtClean="0"/>
              <a:pPr fontAlgn="base">
                <a:spcBef>
                  <a:spcPct val="0"/>
                </a:spcBef>
                <a:spcAft>
                  <a:spcPct val="0"/>
                </a:spcAft>
                <a:defRPr/>
              </a:pPr>
              <a:t>3</a:t>
            </a:fld>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25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B5DBC1-15B6-4C9E-A9A8-1CC9219B0C05}" type="slidenum">
              <a:rPr lang="es-ES" smtClean="0"/>
              <a:pPr fontAlgn="base">
                <a:spcBef>
                  <a:spcPct val="0"/>
                </a:spcBef>
                <a:spcAft>
                  <a:spcPct val="0"/>
                </a:spcAft>
                <a:defRPr/>
              </a:pPr>
              <a:t>30</a:t>
            </a:fld>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B633FAFD-6644-4D1D-9C13-4F020E3E2F52}" type="slidenum">
              <a:rPr lang="es-ES" smtClean="0"/>
              <a:pPr>
                <a:defRPr/>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4E41014B-B35B-4881-BBB4-7434991DD8AE}" type="slidenum">
              <a:rPr lang="es-ES" smtClean="0"/>
              <a:pPr>
                <a:defRPr/>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3D6817B2-A793-4088-91B2-54CA95A328D0}" type="slidenum">
              <a:rPr lang="es-ES" smtClean="0"/>
              <a:pPr>
                <a:defRPr/>
              </a:pPr>
              <a:t>33</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34</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80FAEBA4-39CA-432D-9280-D3464333A593}" type="slidenum">
              <a:rPr lang="es-ES" smtClean="0"/>
              <a:pPr>
                <a:defRPr/>
              </a:pPr>
              <a:t>35</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5EFA94AD-69EA-43F0-B887-B7048BEB17BD}" type="slidenum">
              <a:rPr lang="es-ES" smtClean="0"/>
              <a:pPr>
                <a:defRPr/>
              </a:pPr>
              <a:t>36</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37</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38</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39</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76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DD2EC8-E728-416A-A33F-4E0FFAC1F5B6}" type="slidenum">
              <a:rPr lang="es-ES" smtClean="0"/>
              <a:pPr fontAlgn="base">
                <a:spcBef>
                  <a:spcPct val="0"/>
                </a:spcBef>
                <a:spcAft>
                  <a:spcPct val="0"/>
                </a:spcAft>
                <a:defRPr/>
              </a:pPr>
              <a:t>4</a:t>
            </a:fld>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6AA9DDC7-BFE2-409A-A399-E3DC92773B51}" type="slidenum">
              <a:rPr lang="es-ES" smtClean="0"/>
              <a:pPr>
                <a:defRPr/>
              </a:pPr>
              <a:t>40</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99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916FC9-0D07-4C33-986F-BF96A95536F3}" type="slidenum">
              <a:rPr lang="en-US" smtClean="0"/>
              <a:pPr fontAlgn="base">
                <a:spcBef>
                  <a:spcPct val="0"/>
                </a:spcBef>
                <a:spcAft>
                  <a:spcPct val="0"/>
                </a:spcAft>
                <a:defRPr/>
              </a:pPr>
              <a:t>41</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30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97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615974-C5D1-4EDC-891C-27354DE26790}" type="slidenum">
              <a:rPr lang="es-ES" smtClean="0"/>
              <a:pPr fontAlgn="base">
                <a:spcBef>
                  <a:spcPct val="0"/>
                </a:spcBef>
                <a:spcAft>
                  <a:spcPct val="0"/>
                </a:spcAft>
                <a:defRPr/>
              </a:pPr>
              <a:t>5</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17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AA948A-BFDF-4711-96A9-300C93467D4D}" type="slidenum">
              <a:rPr lang="es-ES" smtClean="0"/>
              <a:pPr fontAlgn="base">
                <a:spcBef>
                  <a:spcPct val="0"/>
                </a:spcBef>
                <a:spcAft>
                  <a:spcPct val="0"/>
                </a:spcAft>
                <a:defRPr/>
              </a:pPr>
              <a:t>6</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0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0FF6D6-9ED1-4876-894C-DAA50A1FBB3C}" type="slidenum">
              <a:rPr lang="es-ES" smtClean="0"/>
              <a:pPr fontAlgn="base">
                <a:spcBef>
                  <a:spcPct val="0"/>
                </a:spcBef>
                <a:spcAft>
                  <a:spcPct val="0"/>
                </a:spcAft>
                <a:defRPr/>
              </a:pPr>
              <a:t>7</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27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46BDCE-45AB-4265-A5D7-E5F656EB7E6E}" type="slidenum">
              <a:rPr lang="es-ES" smtClean="0"/>
              <a:pPr fontAlgn="base">
                <a:spcBef>
                  <a:spcPct val="0"/>
                </a:spcBef>
                <a:spcAft>
                  <a:spcPct val="0"/>
                </a:spcAft>
                <a:defRPr/>
              </a:pPr>
              <a:t>8</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58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CFB3EB-2039-4557-9A8B-E68C55FECD77}" type="slidenum">
              <a:rPr lang="es-ES" smtClean="0"/>
              <a:pPr fontAlgn="base">
                <a:spcBef>
                  <a:spcPct val="0"/>
                </a:spcBef>
                <a:spcAft>
                  <a:spcPct val="0"/>
                </a:spcAft>
                <a:defRPr/>
              </a:pPr>
              <a:t>9</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13 Marcador de fecha"/>
          <p:cNvSpPr>
            <a:spLocks noGrp="1"/>
          </p:cNvSpPr>
          <p:nvPr>
            <p:ph type="dt" sz="half" idx="10"/>
          </p:nvPr>
        </p:nvSpPr>
        <p:spPr/>
        <p:txBody>
          <a:bodyPr/>
          <a:lstStyle>
            <a:lvl1pPr>
              <a:defRPr/>
            </a:lvl1pPr>
          </a:lstStyle>
          <a:p>
            <a:pPr>
              <a:defRPr/>
            </a:pPr>
            <a:fld id="{0EA102DE-B062-4A8E-80EA-6CACEFCA0261}" type="datetimeFigureOut">
              <a:rPr lang="es-ES"/>
              <a:pPr>
                <a:defRPr/>
              </a:pPr>
              <a:t>23/05/2009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7095CE1-E78F-419C-A197-56D245E55E97}" type="slidenum">
              <a:rPr lang="es-ES"/>
              <a:pPr>
                <a:defRPr/>
              </a:pPr>
              <a:t>‹Nº›</a:t>
            </a:fld>
            <a:endParaRPr lang="es-E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85D84DCB-12DD-4509-B64C-D79D2BE649A1}" type="datetimeFigureOut">
              <a:rPr lang="es-ES"/>
              <a:pPr>
                <a:defRPr/>
              </a:pPr>
              <a:t>23/05/2009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AD53B60E-F50E-4B24-B617-9CDD3018D365}" type="slidenum">
              <a:rPr lang="es-ES"/>
              <a:pPr>
                <a:defRPr/>
              </a:pPr>
              <a:t>‹Nº›</a:t>
            </a:fld>
            <a:endParaRPr lang="es-E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652F5B5D-69EA-4ABF-A144-E8E4FEBC3024}" type="datetimeFigureOut">
              <a:rPr lang="es-ES"/>
              <a:pPr>
                <a:defRPr/>
              </a:pPr>
              <a:t>23/05/2009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B2B7D8B2-8832-4E7B-AE11-ADBDC8E31BAE}" type="slidenum">
              <a:rPr lang="es-ES"/>
              <a:pPr>
                <a:defRPr/>
              </a:pPr>
              <a:t>‹Nº›</a:t>
            </a:fld>
            <a:endParaRPr lang="es-E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DE1AB7F1-2912-4ACD-9811-C97F4035AA8E}" type="datetimeFigureOut">
              <a:rPr lang="es-ES"/>
              <a:pPr>
                <a:defRPr/>
              </a:pPr>
              <a:t>23/05/2009</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FEA52D05-69A2-4F2E-83AE-F04CFB9E0BDC}" type="slidenum">
              <a:rPr lang="es-ES"/>
              <a:pPr>
                <a:defRPr/>
              </a:pPr>
              <a:t>‹Nº›</a:t>
            </a:fld>
            <a:endParaRPr lang="es-E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B85A634-8B2F-4185-A3CB-944126FC4785}" type="datetimeFigureOut">
              <a:rPr lang="es-ES"/>
              <a:pPr>
                <a:defRPr/>
              </a:pPr>
              <a:t>23/05/2009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6A4DEC9-A714-4BBB-9695-80C0955164E3}"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FDACA22B-71E2-42A2-95EE-3463D2879599}" type="datetimeFigureOut">
              <a:rPr lang="es-ES"/>
              <a:pPr>
                <a:defRPr/>
              </a:pPr>
              <a:t>23/05/2009</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8DA171C8-4175-4D95-BC8E-3190348803A9}" type="slidenum">
              <a:rPr lang="es-ES"/>
              <a:pPr>
                <a:defRPr/>
              </a:pPr>
              <a:t>‹Nº›</a:t>
            </a:fld>
            <a:endParaRPr lang="es-E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13 Marcador de fecha"/>
          <p:cNvSpPr>
            <a:spLocks noGrp="1"/>
          </p:cNvSpPr>
          <p:nvPr>
            <p:ph type="dt" sz="half" idx="10"/>
          </p:nvPr>
        </p:nvSpPr>
        <p:spPr/>
        <p:txBody>
          <a:bodyPr/>
          <a:lstStyle>
            <a:lvl1pPr>
              <a:defRPr/>
            </a:lvl1pPr>
          </a:lstStyle>
          <a:p>
            <a:pPr>
              <a:defRPr/>
            </a:pPr>
            <a:fld id="{9CF97BC9-29B8-4381-85FE-BBAD4EA6DBED}" type="datetimeFigureOut">
              <a:rPr lang="es-ES"/>
              <a:pPr>
                <a:defRPr/>
              </a:pPr>
              <a:t>23/05/2009</a:t>
            </a:fld>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37831B2F-B008-47D1-AC9F-9F06E0BB3AF4}" type="slidenum">
              <a:rPr lang="es-ES"/>
              <a:pPr>
                <a:defRPr/>
              </a:pPr>
              <a:t>‹Nº›</a:t>
            </a:fld>
            <a:endParaRPr lang="es-ES"/>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4C47F21D-1ECA-41CB-884D-11B148C4FD3D}" type="datetimeFigureOut">
              <a:rPr lang="es-ES"/>
              <a:pPr>
                <a:defRPr/>
              </a:pPr>
              <a:t>23/05/2009</a:t>
            </a:fld>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10398E7C-3C8B-4E08-9619-9C55A54B739E}" type="slidenum">
              <a:rPr lang="es-ES"/>
              <a:pPr>
                <a:defRPr/>
              </a:pPr>
              <a:t>‹Nº›</a:t>
            </a:fld>
            <a:endParaRPr lang="es-ES"/>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1B175B76-E040-469B-9155-E95238368CAD}" type="datetimeFigureOut">
              <a:rPr lang="es-ES"/>
              <a:pPr>
                <a:defRPr/>
              </a:pPr>
              <a:t>23/05/2009</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83DC8F3F-F515-418F-8879-30DAE144228A}" type="slidenum">
              <a:rPr lang="es-ES"/>
              <a:pPr>
                <a:defRPr/>
              </a:pPr>
              <a:t>‹Nº›</a:t>
            </a:fld>
            <a:endParaRPr lang="es-E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79174DD8-5697-4220-B8BC-E1CFBDC3E465}" type="datetimeFigureOut">
              <a:rPr lang="es-ES"/>
              <a:pPr>
                <a:defRPr/>
              </a:pPr>
              <a:t>23/05/2009</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40099DD7-D1A8-46C4-8959-42BD456F970C}" type="slidenum">
              <a:rPr lang="es-ES"/>
              <a:pPr>
                <a:defRPr/>
              </a:pPr>
              <a:t>‹Nº›</a:t>
            </a:fld>
            <a:endParaRPr lang="es-ES"/>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13 Marcador de fecha"/>
          <p:cNvSpPr>
            <a:spLocks noGrp="1"/>
          </p:cNvSpPr>
          <p:nvPr>
            <p:ph type="dt" sz="half" idx="10"/>
          </p:nvPr>
        </p:nvSpPr>
        <p:spPr/>
        <p:txBody>
          <a:bodyPr/>
          <a:lstStyle>
            <a:lvl1pPr>
              <a:defRPr/>
            </a:lvl1pPr>
          </a:lstStyle>
          <a:p>
            <a:pPr>
              <a:defRPr/>
            </a:pPr>
            <a:fld id="{8E33EEF6-D7DD-4209-9795-D5F4794F576E}" type="datetimeFigureOut">
              <a:rPr lang="es-ES"/>
              <a:pPr>
                <a:defRPr/>
              </a:pPr>
              <a:t>23/05/2009</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02431C18-4A21-4CED-94DA-B341D60A833E}" type="slidenum">
              <a:rPr lang="es-ES"/>
              <a:pPr>
                <a:defRPr/>
              </a:pPr>
              <a:t>‹Nº›</a:t>
            </a:fld>
            <a:endParaRPr lang="es-ES"/>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s-ES" smtClean="0"/>
              <a:t>Haga clic para modificar el estilo de título del patrón</a:t>
            </a:r>
            <a:endParaRPr lang="en-US"/>
          </a:p>
        </p:txBody>
      </p:sp>
      <p:sp>
        <p:nvSpPr>
          <p:cNvPr id="1027" name="12 Marcador de texto"/>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E21D48FF-F7C9-43DB-8219-74EB92C6C5C8}" type="datetimeFigureOut">
              <a:rPr lang="es-ES"/>
              <a:pPr>
                <a:defRPr/>
              </a:pPr>
              <a:t>23/05/2009</a:t>
            </a:fld>
            <a:endParaRPr lang="es-ES"/>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s-ES"/>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8A6BE075-A948-48B5-B348-034A81C67C5F}"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707"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p:wedge/>
  </p:transition>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00"/>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6.gif"/></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6.gif"/></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eaLnBrk="1" fontAlgn="auto" hangingPunct="1">
              <a:spcAft>
                <a:spcPts val="0"/>
              </a:spcAft>
              <a:defRPr/>
            </a:pPr>
            <a:r>
              <a:rPr lang="es-ES" dirty="0" smtClean="0"/>
              <a:t>EL CONTROL SOCIAL</a:t>
            </a:r>
            <a:endParaRPr lang="es-ES" dirty="0"/>
          </a:p>
        </p:txBody>
      </p:sp>
      <p:sp>
        <p:nvSpPr>
          <p:cNvPr id="3075" name="2 Subtítulo"/>
          <p:cNvSpPr>
            <a:spLocks noGrp="1"/>
          </p:cNvSpPr>
          <p:nvPr>
            <p:ph type="subTitle" idx="1"/>
          </p:nvPr>
        </p:nvSpPr>
        <p:spPr>
          <a:xfrm>
            <a:off x="1371600" y="3332163"/>
            <a:ext cx="6400800" cy="1752600"/>
          </a:xfrm>
        </p:spPr>
        <p:txBody>
          <a:bodyPr/>
          <a:lstStyle/>
          <a:p>
            <a:pPr eaLnBrk="1" hangingPunct="1"/>
            <a:r>
              <a:rPr lang="es-ES" smtClean="0"/>
              <a:t>Dra. Yolanda Ramírez Villacorta</a:t>
            </a: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La Desviación Social</a:t>
            </a:r>
            <a:endParaRPr lang="es-ES" dirty="0"/>
          </a:p>
        </p:txBody>
      </p:sp>
      <p:sp>
        <p:nvSpPr>
          <p:cNvPr id="14339" name="2 Marcador de contenido"/>
          <p:cNvSpPr>
            <a:spLocks noGrp="1"/>
          </p:cNvSpPr>
          <p:nvPr>
            <p:ph idx="1"/>
          </p:nvPr>
        </p:nvSpPr>
        <p:spPr>
          <a:xfrm>
            <a:off x="428596" y="1643050"/>
            <a:ext cx="8258204" cy="4665675"/>
          </a:xfrm>
        </p:spPr>
        <p:txBody>
          <a:bodyPr/>
          <a:lstStyle/>
          <a:p>
            <a:pPr eaLnBrk="1" hangingPunct="1"/>
            <a:r>
              <a:rPr lang="es-PE" b="1" dirty="0" smtClean="0"/>
              <a:t>Es el comportamiento que los miembros de una sociedad ven como </a:t>
            </a:r>
            <a:r>
              <a:rPr lang="es-PE" b="1" dirty="0" smtClean="0">
                <a:solidFill>
                  <a:srgbClr val="FFFF00"/>
                </a:solidFill>
              </a:rPr>
              <a:t>violación a sus normas</a:t>
            </a:r>
            <a:r>
              <a:rPr lang="es-PE" b="1" dirty="0" smtClean="0"/>
              <a:t>. Pero como esta transgresión no siempre es total, también puede decirse que la desviación social </a:t>
            </a:r>
            <a:r>
              <a:rPr lang="es-PE" b="1" i="1" dirty="0" smtClean="0">
                <a:solidFill>
                  <a:srgbClr val="FFFF00"/>
                </a:solidFill>
              </a:rPr>
              <a:t>es la desviación a una norma y la reacción social que dicha acción envuelve</a:t>
            </a:r>
            <a:r>
              <a:rPr lang="es-PE" b="1" i="1" dirty="0" smtClean="0"/>
              <a:t>.</a:t>
            </a:r>
          </a:p>
          <a:p>
            <a:pPr eaLnBrk="1" hangingPunct="1"/>
            <a:r>
              <a:rPr lang="es-PE" b="1" dirty="0" smtClean="0"/>
              <a:t>Es como la otra cara del tópico sobre el Control Social. </a:t>
            </a:r>
          </a:p>
          <a:p>
            <a:pPr algn="r" eaLnBrk="1" hangingPunct="1">
              <a:buNone/>
            </a:pPr>
            <a:r>
              <a:rPr lang="es-PE" sz="2000" b="1" dirty="0" smtClean="0"/>
              <a:t> </a:t>
            </a:r>
            <a:r>
              <a:rPr lang="es-PE" sz="1400" b="1" i="1" dirty="0" smtClean="0"/>
              <a:t>(Jorge Gilbert C., INTRODUCCION A LA SOCIOLOGÍA, LOM, Santiago, 1997)</a:t>
            </a:r>
            <a:endParaRPr lang="es-ES" sz="2000" b="1" i="1" dirty="0" smtClean="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PE" dirty="0" smtClean="0"/>
              <a:t>Medios de Control Social •Medios Informales</a:t>
            </a:r>
            <a:endParaRPr lang="es-ES" dirty="0"/>
          </a:p>
        </p:txBody>
      </p:sp>
      <p:sp>
        <p:nvSpPr>
          <p:cNvPr id="9219" name="2 Marcador de contenido"/>
          <p:cNvSpPr>
            <a:spLocks noGrp="1"/>
          </p:cNvSpPr>
          <p:nvPr>
            <p:ph idx="1"/>
          </p:nvPr>
        </p:nvSpPr>
        <p:spPr/>
        <p:txBody>
          <a:bodyPr/>
          <a:lstStyle/>
          <a:p>
            <a:pPr eaLnBrk="1" hangingPunct="1"/>
            <a:r>
              <a:rPr lang="es-PE" dirty="0" smtClean="0"/>
              <a:t>Son aquellos que no están institucionalizados. Como ejemplos citamos los siguientes:</a:t>
            </a:r>
          </a:p>
          <a:p>
            <a:pPr lvl="1" eaLnBrk="1" hangingPunct="1"/>
            <a:r>
              <a:rPr lang="es-PE" sz="3200" b="1" dirty="0" smtClean="0">
                <a:solidFill>
                  <a:srgbClr val="FFFF00"/>
                </a:solidFill>
              </a:rPr>
              <a:t>Los medios de comunicación social. </a:t>
            </a:r>
          </a:p>
          <a:p>
            <a:pPr lvl="1" eaLnBrk="1" hangingPunct="1"/>
            <a:r>
              <a:rPr lang="es-PE" sz="3200" b="1" dirty="0" smtClean="0">
                <a:solidFill>
                  <a:srgbClr val="FFFF00"/>
                </a:solidFill>
              </a:rPr>
              <a:t>Las normas morales, …estas no tienen una formalización a través de normas o leyes escritas; pero son más importantes que los formales porque transmiten hábitos, normas y valores determinados.</a:t>
            </a:r>
            <a:endParaRPr lang="es-ES" sz="3200" b="1" dirty="0" smtClean="0">
              <a:solidFill>
                <a:srgbClr val="FFFF00"/>
              </a:solidFill>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PE" dirty="0" smtClean="0"/>
              <a:t>Medios de Control Social •Medios Formales</a:t>
            </a:r>
            <a:endParaRPr lang="es-ES" dirty="0"/>
          </a:p>
        </p:txBody>
      </p:sp>
      <p:sp>
        <p:nvSpPr>
          <p:cNvPr id="3" name="2 Marcador de contenido"/>
          <p:cNvSpPr>
            <a:spLocks noGrp="1"/>
          </p:cNvSpPr>
          <p:nvPr>
            <p:ph idx="1"/>
          </p:nvPr>
        </p:nvSpPr>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es-PE" b="1" i="1" dirty="0" smtClean="0">
                <a:solidFill>
                  <a:srgbClr val="FFFF00"/>
                </a:solidFill>
              </a:rPr>
              <a:t>Son las que se implementan a través de estatutos, leyes y regulaciones contra las conductas no deseadas.</a:t>
            </a:r>
          </a:p>
          <a:p>
            <a:pPr marL="548640" indent="-411480" eaLnBrk="1" fontAlgn="auto" hangingPunct="1">
              <a:spcAft>
                <a:spcPts val="0"/>
              </a:spcAft>
              <a:buClr>
                <a:schemeClr val="tx1">
                  <a:shade val="95000"/>
                </a:schemeClr>
              </a:buClr>
              <a:buFont typeface="Wingdings 2"/>
              <a:buChar char=""/>
              <a:defRPr/>
            </a:pPr>
            <a:r>
              <a:rPr lang="es-PE" b="1" dirty="0" smtClean="0"/>
              <a:t>Dichas medidas son respaldadas por el gobierno y otras instituciones por </a:t>
            </a:r>
            <a:r>
              <a:rPr lang="es-PE" b="1" dirty="0" smtClean="0">
                <a:solidFill>
                  <a:srgbClr val="FFFF00"/>
                </a:solidFill>
              </a:rPr>
              <a:t>medios explícitamente coactivos</a:t>
            </a:r>
            <a:r>
              <a:rPr lang="es-PE" b="1" dirty="0" smtClean="0"/>
              <a:t>, que van desde las sanciones hasta el encarcelamiento o el confinamiento. En los estados de derecho los objetivos y mecanismos de control social están recogidos en la legislación explícita. (La Constitución )</a:t>
            </a:r>
            <a:endParaRPr lang="es-ES" b="1"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472518" cy="1143000"/>
          </a:xfrm>
        </p:spPr>
        <p:txBody>
          <a:bodyPr>
            <a:noAutofit/>
          </a:bodyPr>
          <a:lstStyle/>
          <a:p>
            <a:pPr eaLnBrk="1" fontAlgn="auto" hangingPunct="1">
              <a:spcAft>
                <a:spcPts val="0"/>
              </a:spcAft>
              <a:defRPr/>
            </a:pPr>
            <a:r>
              <a:rPr lang="es-PE" sz="3600" dirty="0" smtClean="0"/>
              <a:t>Cohen en su obra: Introducción a la Sociología, expresa lo siguiente:</a:t>
            </a:r>
            <a:endParaRPr lang="es-ES" sz="3600" dirty="0"/>
          </a:p>
        </p:txBody>
      </p:sp>
      <p:sp>
        <p:nvSpPr>
          <p:cNvPr id="3" name="2 Marcador de contenido"/>
          <p:cNvSpPr>
            <a:spLocks noGrp="1"/>
          </p:cNvSpPr>
          <p:nvPr>
            <p:ph idx="1"/>
          </p:nvPr>
        </p:nvSpPr>
        <p:spPr/>
        <p:txBody>
          <a:bodyPr>
            <a:normAutofit fontScale="77500" lnSpcReduction="20000"/>
          </a:bodyPr>
          <a:lstStyle/>
          <a:p>
            <a:pPr marL="548640" indent="-411480" eaLnBrk="1" fontAlgn="auto" hangingPunct="1">
              <a:spcAft>
                <a:spcPts val="0"/>
              </a:spcAft>
              <a:buClr>
                <a:schemeClr val="tx1">
                  <a:shade val="95000"/>
                </a:schemeClr>
              </a:buClr>
              <a:buFont typeface="Wingdings 2"/>
              <a:buChar char=""/>
              <a:defRPr/>
            </a:pPr>
            <a:r>
              <a:rPr lang="es-PE" b="1" dirty="0" smtClean="0"/>
              <a:t>“Cada sociedad ha desarrollado un sistema de recompensas y castigos (sanciones) con el fin de estimular a sus miembros a actuar de conformidad con las normas existentes.  </a:t>
            </a:r>
          </a:p>
          <a:p>
            <a:pPr marL="548640" indent="-411480" eaLnBrk="1" fontAlgn="auto" hangingPunct="1">
              <a:spcAft>
                <a:spcPts val="0"/>
              </a:spcAft>
              <a:buClr>
                <a:schemeClr val="tx1">
                  <a:shade val="95000"/>
                </a:schemeClr>
              </a:buClr>
              <a:buFont typeface="Wingdings 2"/>
              <a:buChar char=""/>
              <a:defRPr/>
            </a:pPr>
            <a:r>
              <a:rPr lang="es-PE" b="1" dirty="0" smtClean="0"/>
              <a:t>Sanciones positivas se denominan aquellas recompensas que nos son dadas cuando actuamos conforme a las normas, y sanciones negativas son los castigos que se nos aplican cuando dejamos de actuar de conformidad con ellas.  </a:t>
            </a:r>
          </a:p>
          <a:p>
            <a:pPr marL="548640" indent="-411480" eaLnBrk="1" fontAlgn="auto" hangingPunct="1">
              <a:spcAft>
                <a:spcPts val="0"/>
              </a:spcAft>
              <a:buClr>
                <a:schemeClr val="tx1">
                  <a:shade val="95000"/>
                </a:schemeClr>
              </a:buClr>
              <a:buFont typeface="Wingdings 2"/>
              <a:buChar char=""/>
              <a:defRPr/>
            </a:pPr>
            <a:r>
              <a:rPr lang="es-PE" b="1" dirty="0" smtClean="0">
                <a:solidFill>
                  <a:srgbClr val="FFFF00"/>
                </a:solidFill>
              </a:rPr>
              <a:t>Debido a la existencia de esas sanciones es posible mantener el control social.</a:t>
            </a:r>
            <a:r>
              <a:rPr lang="es-PE" b="1" dirty="0" smtClean="0"/>
              <a:t>  Las recompensas y castigos varían de los formales (ceremoniales) a los informales.  Muchos sociólogos creen que las recompensas y castigos informales a menudo son más efectivos que los formales y ciertamente se les aplica con más frecuencia”.</a:t>
            </a:r>
            <a:endParaRPr lang="es-ES" b="1"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Currículo Oculto</a:t>
            </a:r>
            <a:endParaRPr lang="es-ES" dirty="0"/>
          </a:p>
        </p:txBody>
      </p:sp>
      <p:sp>
        <p:nvSpPr>
          <p:cNvPr id="3" name="2 Marcador de contenido"/>
          <p:cNvSpPr>
            <a:spLocks noGrp="1"/>
          </p:cNvSpPr>
          <p:nvPr>
            <p:ph idx="1"/>
          </p:nvPr>
        </p:nvSpPr>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es-PE" b="1" dirty="0" smtClean="0"/>
              <a:t>El control social se manifiesta en los valores y normas de convivencia que aporta la escuela </a:t>
            </a:r>
            <a:r>
              <a:rPr lang="es-PE" b="1" dirty="0" smtClean="0"/>
              <a:t>a </a:t>
            </a:r>
            <a:r>
              <a:rPr lang="es-PE" b="1" dirty="0" smtClean="0"/>
              <a:t>la socialización del niño, especialmente a través de los Objetivos Transversales de la Educación, </a:t>
            </a:r>
            <a:r>
              <a:rPr lang="es-PE" b="1" dirty="0" smtClean="0"/>
              <a:t>pero también de los </a:t>
            </a:r>
            <a:r>
              <a:rPr lang="es-PE" b="1" dirty="0" smtClean="0"/>
              <a:t>valores y normas de convivencia que aprende el educando informalmente, mucho de lo cual acrecienta el llamado Currículo Oculto</a:t>
            </a:r>
            <a:r>
              <a:rPr lang="es-PE" sz="2100" b="1" i="1" dirty="0" smtClean="0"/>
              <a:t>. (Joseph H. </a:t>
            </a:r>
            <a:r>
              <a:rPr lang="es-PE" sz="2100" b="1" i="1" dirty="0" err="1" smtClean="0"/>
              <a:t>Fichter</a:t>
            </a:r>
            <a:r>
              <a:rPr lang="es-PE" sz="2100" b="1" i="1" dirty="0" smtClean="0"/>
              <a:t>, 1957, SOCIOLOGIA, Cap. XV). </a:t>
            </a:r>
            <a:endParaRPr lang="es-PE" b="1" i="1" dirty="0" smtClean="0"/>
          </a:p>
          <a:p>
            <a:pPr marL="548640" indent="-411480" eaLnBrk="1" fontAlgn="auto" hangingPunct="1">
              <a:spcAft>
                <a:spcPts val="0"/>
              </a:spcAft>
              <a:buClr>
                <a:schemeClr val="tx1">
                  <a:shade val="95000"/>
                </a:schemeClr>
              </a:buClr>
              <a:buFont typeface="Wingdings 2"/>
              <a:buChar char=""/>
              <a:defRPr/>
            </a:pPr>
            <a:r>
              <a:rPr lang="es-PE" b="1" dirty="0" smtClean="0"/>
              <a:t>Currículo Oculto (o como lo llama una distinguida educadora de Temuco, “El sonido del silencio”), </a:t>
            </a:r>
            <a:r>
              <a:rPr lang="es-PE" b="1" i="1" dirty="0" smtClean="0">
                <a:solidFill>
                  <a:srgbClr val="FFFF00"/>
                </a:solidFill>
              </a:rPr>
              <a:t>es lo que el niño aprende sin que nadie lo exprese ni lo mencione: robar, mentir, engañar, evadir responsabilidades, desconocimientos, etc.</a:t>
            </a:r>
            <a:r>
              <a:rPr lang="es-PE" b="1" dirty="0" smtClean="0"/>
              <a:t> </a:t>
            </a:r>
          </a:p>
          <a:p>
            <a:pPr marL="548640" indent="-411480" algn="r" eaLnBrk="1" fontAlgn="auto" hangingPunct="1">
              <a:spcAft>
                <a:spcPts val="0"/>
              </a:spcAft>
              <a:buClr>
                <a:schemeClr val="tx1">
                  <a:shade val="95000"/>
                </a:schemeClr>
              </a:buClr>
              <a:buNone/>
              <a:defRPr/>
            </a:pPr>
            <a:r>
              <a:rPr lang="es-PE" sz="1900" b="1" i="1" dirty="0" smtClean="0"/>
              <a:t>( </a:t>
            </a:r>
            <a:r>
              <a:rPr lang="es-PE" sz="1900" b="1" i="1" dirty="0" err="1" smtClean="0"/>
              <a:t>Jurjo</a:t>
            </a:r>
            <a:r>
              <a:rPr lang="es-PE" sz="1900" b="1" i="1" dirty="0" smtClean="0"/>
              <a:t> Torres, EL CURRICULUM OCULTO, Morata 1997)</a:t>
            </a:r>
            <a:endParaRPr lang="es-ES" sz="2400" b="1" i="1"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1538" y="2434353"/>
            <a:ext cx="6500858" cy="2566283"/>
          </a:xfrm>
          <a:prstGeom prst="rect">
            <a:avLst/>
          </a:prstGeom>
          <a:noFill/>
        </p:spPr>
        <p:txBody>
          <a:bodyPr>
            <a:spAutoFit/>
            <a:scene3d>
              <a:camera prst="isometricOffAxis1Righ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solidFill>
                  <a:srgbClr val="FF0000"/>
                </a:solidFill>
                <a:latin typeface="+mn-lt"/>
                <a:cs typeface="+mn-cs"/>
              </a:rPr>
              <a:t>Preguntas?</a:t>
            </a:r>
          </a:p>
          <a:p>
            <a:pPr algn="ctr" fontAlgn="auto">
              <a:spcBef>
                <a:spcPts val="0"/>
              </a:spcBef>
              <a:spcAft>
                <a:spcPts val="0"/>
              </a:spcAft>
              <a:defRPr/>
            </a:pPr>
            <a:r>
              <a:rPr lang="es-ES" sz="5400" b="1" spc="50" dirty="0">
                <a:ln w="11430"/>
                <a:solidFill>
                  <a:srgbClr val="FF0000"/>
                </a:solidFill>
                <a:latin typeface="+mn-lt"/>
                <a:cs typeface="+mn-cs"/>
              </a:rPr>
              <a:t>Comentarios?</a:t>
            </a:r>
          </a:p>
          <a:p>
            <a:pPr algn="ctr" fontAlgn="auto">
              <a:spcBef>
                <a:spcPts val="0"/>
              </a:spcBef>
              <a:spcAft>
                <a:spcPts val="0"/>
              </a:spcAft>
              <a:defRPr/>
            </a:pPr>
            <a:r>
              <a:rPr lang="es-ES" sz="5400" b="1" spc="50" dirty="0">
                <a:ln w="11430"/>
                <a:solidFill>
                  <a:srgbClr val="FF0000"/>
                </a:solidFill>
                <a:latin typeface="+mn-lt"/>
                <a:cs typeface="+mn-cs"/>
              </a:rPr>
              <a:t>DIALOGUEMOS!!</a:t>
            </a:r>
          </a:p>
        </p:txBody>
      </p:sp>
      <p:pic>
        <p:nvPicPr>
          <p:cNvPr id="33795" name="Picture 8" descr="mains-05"/>
          <p:cNvPicPr>
            <a:picLocks noChangeAspect="1" noChangeArrowheads="1" noCrop="1"/>
          </p:cNvPicPr>
          <p:nvPr/>
        </p:nvPicPr>
        <p:blipFill>
          <a:blip r:embed="rId4"/>
          <a:srcRect/>
          <a:stretch>
            <a:fillRect/>
          </a:stretch>
        </p:blipFill>
        <p:spPr bwMode="auto">
          <a:xfrm>
            <a:off x="6143652" y="4500570"/>
            <a:ext cx="2286000" cy="2071688"/>
          </a:xfrm>
          <a:prstGeom prst="rect">
            <a:avLst/>
          </a:prstGeom>
          <a:noFill/>
          <a:ln w="9525">
            <a:noFill/>
            <a:miter lim="800000"/>
            <a:headEnd/>
            <a:tailEnd/>
          </a:ln>
        </p:spPr>
      </p:pic>
      <p:pic>
        <p:nvPicPr>
          <p:cNvPr id="4098" name="Picture 2" descr="http://cercasenelzoo.files.wordpress.com/2009/02/palito-de-abollar-ideologia.jpg"/>
          <p:cNvPicPr>
            <a:picLocks noChangeAspect="1" noChangeArrowheads="1"/>
          </p:cNvPicPr>
          <p:nvPr/>
        </p:nvPicPr>
        <p:blipFill>
          <a:blip r:embed="rId5"/>
          <a:srcRect/>
          <a:stretch>
            <a:fillRect/>
          </a:stretch>
        </p:blipFill>
        <p:spPr bwMode="auto">
          <a:xfrm>
            <a:off x="285720" y="71414"/>
            <a:ext cx="6715172" cy="2320307"/>
          </a:xfrm>
          <a:prstGeom prst="rect">
            <a:avLst/>
          </a:prstGeom>
          <a:noFill/>
        </p:spPr>
      </p:pic>
    </p:spTree>
  </p:cSld>
  <p:clrMapOvr>
    <a:masterClrMapping/>
  </p:clrMapOvr>
  <p:transition>
    <p:wedge/>
    <p:sndAc>
      <p:stSnd>
        <p:snd r:embed="rId3" name="applaus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eaLnBrk="1" fontAlgn="auto" hangingPunct="1">
              <a:spcAft>
                <a:spcPts val="0"/>
              </a:spcAft>
              <a:defRPr/>
            </a:pPr>
            <a:r>
              <a:rPr lang="es-ES" dirty="0" smtClean="0"/>
              <a:t>CAMBIO SOCIAL</a:t>
            </a:r>
            <a:endParaRPr lang="es-ES" dirty="0"/>
          </a:p>
        </p:txBody>
      </p:sp>
      <p:sp>
        <p:nvSpPr>
          <p:cNvPr id="20483" name="2 Subtítulo"/>
          <p:cNvSpPr>
            <a:spLocks noGrp="1"/>
          </p:cNvSpPr>
          <p:nvPr>
            <p:ph type="subTitle" idx="1"/>
          </p:nvPr>
        </p:nvSpPr>
        <p:spPr>
          <a:xfrm>
            <a:off x="1371600" y="3332163"/>
            <a:ext cx="6400800" cy="1752600"/>
          </a:xfrm>
        </p:spPr>
        <p:txBody>
          <a:bodyPr/>
          <a:lstStyle/>
          <a:p>
            <a:pPr eaLnBrk="1" hangingPunct="1"/>
            <a:r>
              <a:rPr lang="es-ES" smtClean="0"/>
              <a:t>Dra. Yolanda Ramírez Villacorta</a:t>
            </a: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Consideraciones iniciales:</a:t>
            </a:r>
            <a:endParaRPr lang="es-ES" dirty="0"/>
          </a:p>
        </p:txBody>
      </p:sp>
      <p:sp>
        <p:nvSpPr>
          <p:cNvPr id="3" name="2 Marcador de contenido"/>
          <p:cNvSpPr>
            <a:spLocks noGrp="1"/>
          </p:cNvSpPr>
          <p:nvPr>
            <p:ph idx="1"/>
          </p:nvPr>
        </p:nvSpPr>
        <p:spPr/>
        <p:txBody>
          <a:bodyPr/>
          <a:lstStyle/>
          <a:p>
            <a:r>
              <a:rPr lang="es-ES" sz="2400" b="1" dirty="0" smtClean="0"/>
              <a:t>Todas las sociedades se encuentran inmersas en un proceso de transformación que puede ser más o menos acelerado y en el que influyen distintos factores.</a:t>
            </a:r>
          </a:p>
          <a:p>
            <a:r>
              <a:rPr lang="es-PE" sz="2400" b="1" dirty="0" smtClean="0"/>
              <a:t>Las sociedades están implicadas en un movimiento histórico. Como consecuencia de la constante transformación de su entorno, de sus valores, normas o símbolos, y de sus propios miembros, la sociedad se ve influenciada por fuerzas externas e internas que modifican su naturaleza y su evolución. Esta alteración, que no debe ser confundida con un acontecimiento puntual, afecta a la organización de una determinada colectividad y modifica su historia. </a:t>
            </a:r>
          </a:p>
          <a:p>
            <a:endParaRPr lang="es-ES" sz="2400"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QUE ES CAMBIO SOCIAL?</a:t>
            </a:r>
            <a:endParaRPr lang="es-ES" dirty="0"/>
          </a:p>
        </p:txBody>
      </p:sp>
      <p:sp>
        <p:nvSpPr>
          <p:cNvPr id="21507" name="2 Marcador de contenido"/>
          <p:cNvSpPr>
            <a:spLocks noGrp="1"/>
          </p:cNvSpPr>
          <p:nvPr>
            <p:ph idx="1"/>
          </p:nvPr>
        </p:nvSpPr>
        <p:spPr>
          <a:xfrm>
            <a:off x="457200" y="1428750"/>
            <a:ext cx="8229600" cy="4708525"/>
          </a:xfrm>
        </p:spPr>
        <p:txBody>
          <a:bodyPr/>
          <a:lstStyle/>
          <a:p>
            <a:r>
              <a:rPr lang="es-PE" b="1" i="1" dirty="0" smtClean="0">
                <a:solidFill>
                  <a:srgbClr val="FFFF00"/>
                </a:solidFill>
              </a:rPr>
              <a:t>Modificación o variación de las estructuras sociales que se hallan incorporadas a normas, valores, productos y símbolos culturales</a:t>
            </a:r>
            <a:r>
              <a:rPr lang="es-PE" b="1" dirty="0" smtClean="0"/>
              <a:t>. </a:t>
            </a:r>
          </a:p>
          <a:p>
            <a:r>
              <a:rPr lang="es-PE" b="1" dirty="0" smtClean="0"/>
              <a:t>Es un </a:t>
            </a:r>
            <a:r>
              <a:rPr lang="es-PE" b="1" dirty="0" smtClean="0">
                <a:solidFill>
                  <a:srgbClr val="FFFF00"/>
                </a:solidFill>
              </a:rPr>
              <a:t>fenómeno colectivo </a:t>
            </a:r>
            <a:r>
              <a:rPr lang="es-PE" b="1" dirty="0" smtClean="0"/>
              <a:t>que afecta a las condiciones o modos de vida de un importante conjunto de individuos. </a:t>
            </a:r>
          </a:p>
          <a:p>
            <a:r>
              <a:rPr lang="es-PE" b="1" dirty="0" smtClean="0"/>
              <a:t>Incluye aspectos como el éxito o fracaso de diversos sistemas políticos y fenómenos como la globalización, la democratización, el desarrollo y el crecimiento económico.</a:t>
            </a: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22"/>
            <a:ext cx="8229600" cy="1143000"/>
          </a:xfrm>
        </p:spPr>
        <p:txBody>
          <a:bodyPr>
            <a:noAutofit/>
          </a:bodyPr>
          <a:lstStyle/>
          <a:p>
            <a:pPr>
              <a:defRPr/>
            </a:pPr>
            <a:r>
              <a:rPr lang="es-PE" sz="2800" dirty="0" smtClean="0"/>
              <a:t>En el cambio social intervienen los factores, las condiciones y los agentes del cambio</a:t>
            </a:r>
            <a:endParaRPr lang="es-ES" sz="2800" dirty="0"/>
          </a:p>
        </p:txBody>
      </p:sp>
      <p:sp>
        <p:nvSpPr>
          <p:cNvPr id="22531" name="2 Marcador de contenido"/>
          <p:cNvSpPr>
            <a:spLocks noGrp="1"/>
          </p:cNvSpPr>
          <p:nvPr>
            <p:ph idx="1"/>
          </p:nvPr>
        </p:nvSpPr>
        <p:spPr>
          <a:xfrm>
            <a:off x="457200" y="1428736"/>
            <a:ext cx="8401080" cy="5214974"/>
          </a:xfrm>
        </p:spPr>
        <p:txBody>
          <a:bodyPr/>
          <a:lstStyle/>
          <a:p>
            <a:r>
              <a:rPr lang="es-PE" sz="2300" b="1" dirty="0" smtClean="0">
                <a:solidFill>
                  <a:srgbClr val="FFFF00"/>
                </a:solidFill>
              </a:rPr>
              <a:t>Factor de cambio</a:t>
            </a:r>
            <a:r>
              <a:rPr lang="es-PE" sz="2300" b="1" dirty="0" smtClean="0"/>
              <a:t>, es un elemento que provoca la modificación de las estructuras ante una determinada situación (por ejemplo, la instalación de una fábrica en un medio rural implica el cambio en el mercado de trabajo, la movilidad de la población o nuevas costumbres); </a:t>
            </a:r>
          </a:p>
          <a:p>
            <a:r>
              <a:rPr lang="es-PE" sz="2300" b="1" dirty="0" smtClean="0">
                <a:solidFill>
                  <a:srgbClr val="FFFF00"/>
                </a:solidFill>
              </a:rPr>
              <a:t>Las condiciones</a:t>
            </a:r>
            <a:r>
              <a:rPr lang="es-PE" sz="2300" b="1" dirty="0" smtClean="0"/>
              <a:t>, son los elementos que frenan o aceleran el cambio en una situación (en este caso sería el tipo de agricultura empleada en el medio rural o la actitud de los vecinos); </a:t>
            </a:r>
          </a:p>
          <a:p>
            <a:r>
              <a:rPr lang="es-PE" sz="2300" b="1" dirty="0" smtClean="0">
                <a:solidFill>
                  <a:srgbClr val="FFFF00"/>
                </a:solidFill>
              </a:rPr>
              <a:t>Los agentes del cambio </a:t>
            </a:r>
            <a:r>
              <a:rPr lang="es-PE" sz="2300" b="1" dirty="0" smtClean="0"/>
              <a:t>son las personas, grupos o asociaciones, cuya acción, que podrá ser progresiva o regresiva, tendrá un gran impacto en la evolución de las estructuras. </a:t>
            </a:r>
          </a:p>
          <a:p>
            <a:r>
              <a:rPr lang="es-PE" sz="2300" b="1" dirty="0" smtClean="0"/>
              <a:t/>
            </a:r>
            <a:br>
              <a:rPr lang="es-PE" sz="2300" b="1" dirty="0" smtClean="0"/>
            </a:br>
            <a:endParaRPr lang="es-ES" sz="2300" b="1" dirty="0" smtClean="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PE" dirty="0" smtClean="0"/>
              <a:t>Origen del término Control Social</a:t>
            </a:r>
            <a:endParaRPr lang="es-ES" dirty="0"/>
          </a:p>
        </p:txBody>
      </p:sp>
      <p:sp>
        <p:nvSpPr>
          <p:cNvPr id="6147" name="2 Marcador de contenido"/>
          <p:cNvSpPr>
            <a:spLocks noGrp="1"/>
          </p:cNvSpPr>
          <p:nvPr>
            <p:ph idx="1"/>
          </p:nvPr>
        </p:nvSpPr>
        <p:spPr>
          <a:xfrm>
            <a:off x="457200" y="1600200"/>
            <a:ext cx="8043890" cy="4708525"/>
          </a:xfrm>
        </p:spPr>
        <p:txBody>
          <a:bodyPr/>
          <a:lstStyle/>
          <a:p>
            <a:pPr eaLnBrk="1" hangingPunct="1"/>
            <a:r>
              <a:rPr lang="es-PE" sz="3200" b="1" dirty="0" smtClean="0"/>
              <a:t>La paternidad científica de la expresión Control Social pertenece al sociólogo norteamericano EDWARD ROSS, quién la utilizó por primera vez como categoría enfocada a los problemas del orden y la organización </a:t>
            </a:r>
            <a:r>
              <a:rPr lang="es-PE" sz="3200" b="1" dirty="0" smtClean="0"/>
              <a:t> de la sociedad.</a:t>
            </a:r>
            <a:endParaRPr lang="es-ES" sz="2000" b="1" dirty="0" smtClean="0"/>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Factores del cambio social</a:t>
            </a:r>
            <a:endParaRPr lang="es-ES" dirty="0"/>
          </a:p>
        </p:txBody>
      </p:sp>
      <p:sp>
        <p:nvSpPr>
          <p:cNvPr id="3" name="2 Marcador de contenido"/>
          <p:cNvSpPr>
            <a:spLocks noGrp="1"/>
          </p:cNvSpPr>
          <p:nvPr>
            <p:ph idx="1"/>
          </p:nvPr>
        </p:nvSpPr>
        <p:spPr/>
        <p:txBody>
          <a:bodyPr/>
          <a:lstStyle/>
          <a:p>
            <a:pPr>
              <a:lnSpc>
                <a:spcPct val="200000"/>
              </a:lnSpc>
            </a:pPr>
            <a:r>
              <a:rPr lang="es-ES" b="1" dirty="0" smtClean="0"/>
              <a:t>FACTOR DEMOGRAFICO</a:t>
            </a:r>
          </a:p>
          <a:p>
            <a:pPr>
              <a:lnSpc>
                <a:spcPct val="200000"/>
              </a:lnSpc>
            </a:pPr>
            <a:r>
              <a:rPr lang="es-ES" b="1" dirty="0" smtClean="0"/>
              <a:t>FACTOR TECNOLOGICO</a:t>
            </a:r>
          </a:p>
          <a:p>
            <a:pPr>
              <a:lnSpc>
                <a:spcPct val="200000"/>
              </a:lnSpc>
            </a:pPr>
            <a:r>
              <a:rPr lang="es-ES" b="1" dirty="0" smtClean="0"/>
              <a:t>FACTOR ECONOMICO</a:t>
            </a:r>
          </a:p>
          <a:p>
            <a:pPr>
              <a:lnSpc>
                <a:spcPct val="200000"/>
              </a:lnSpc>
            </a:pPr>
            <a:r>
              <a:rPr lang="es-ES" b="1" dirty="0" smtClean="0"/>
              <a:t>FACTOR CULTURAL</a:t>
            </a:r>
          </a:p>
          <a:p>
            <a:pPr>
              <a:lnSpc>
                <a:spcPct val="200000"/>
              </a:lnSpc>
            </a:pPr>
            <a:r>
              <a:rPr lang="es-ES" b="1" dirty="0" smtClean="0"/>
              <a:t>FACTOR IDEOLOGICO</a:t>
            </a:r>
            <a:endParaRPr lang="es-ES" b="1" dirty="0"/>
          </a:p>
        </p:txBody>
      </p:sp>
      <p:pic>
        <p:nvPicPr>
          <p:cNvPr id="4" name="3 Imagen" descr="http://intensive-care.iespana.es/210_sit_ola_del_cambio.jpg"/>
          <p:cNvPicPr/>
          <p:nvPr/>
        </p:nvPicPr>
        <p:blipFill>
          <a:blip r:embed="rId3"/>
          <a:srcRect/>
          <a:stretch>
            <a:fillRect/>
          </a:stretch>
        </p:blipFill>
        <p:spPr bwMode="auto">
          <a:xfrm>
            <a:off x="5715008" y="2643182"/>
            <a:ext cx="3286148" cy="3000396"/>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928686"/>
          </a:xfrm>
        </p:spPr>
        <p:txBody>
          <a:bodyPr>
            <a:normAutofit/>
          </a:bodyPr>
          <a:lstStyle/>
          <a:p>
            <a:r>
              <a:rPr lang="es-ES" sz="3600" dirty="0" smtClean="0"/>
              <a:t>Tipos de cambio social</a:t>
            </a:r>
            <a:endParaRPr lang="es-ES" sz="3600" dirty="0"/>
          </a:p>
        </p:txBody>
      </p:sp>
      <p:sp>
        <p:nvSpPr>
          <p:cNvPr id="3" name="2 Marcador de contenido"/>
          <p:cNvSpPr>
            <a:spLocks noGrp="1"/>
          </p:cNvSpPr>
          <p:nvPr>
            <p:ph idx="1"/>
          </p:nvPr>
        </p:nvSpPr>
        <p:spPr>
          <a:xfrm>
            <a:off x="457200" y="1285860"/>
            <a:ext cx="8229600" cy="5357850"/>
          </a:xfrm>
        </p:spPr>
        <p:txBody>
          <a:bodyPr/>
          <a:lstStyle/>
          <a:p>
            <a:pPr lvl="0" fontAlgn="t"/>
            <a:r>
              <a:rPr lang="es-ES" sz="3200" b="1" dirty="0" smtClean="0">
                <a:solidFill>
                  <a:srgbClr val="FFFF00"/>
                </a:solidFill>
              </a:rPr>
              <a:t>Derivada.</a:t>
            </a:r>
            <a:r>
              <a:rPr lang="es-ES" sz="3200" b="1" dirty="0" smtClean="0"/>
              <a:t> Consiste en una acumulación de cambios minúsculos e insignificantes por sí solos, pero que desembocan en resultados innovadores. </a:t>
            </a:r>
          </a:p>
          <a:p>
            <a:pPr lvl="0" fontAlgn="t"/>
            <a:r>
              <a:rPr lang="es-ES" sz="3200" b="1" dirty="0" smtClean="0">
                <a:solidFill>
                  <a:srgbClr val="FFFF00"/>
                </a:solidFill>
              </a:rPr>
              <a:t>Evolución. </a:t>
            </a:r>
            <a:r>
              <a:rPr lang="es-ES" sz="3200" b="1" dirty="0" smtClean="0"/>
              <a:t>Actualización progresiva en el tiempo, propia de las sociedades flexibles y abiertas, en las que el control social se ejerce atendiendo a los deseos y opiniones de los distintos grupos sociales. </a:t>
            </a:r>
          </a:p>
          <a:p>
            <a:endParaRPr lang="es-ES" sz="3200" b="1" dirty="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928686"/>
          </a:xfrm>
        </p:spPr>
        <p:txBody>
          <a:bodyPr>
            <a:normAutofit/>
          </a:bodyPr>
          <a:lstStyle/>
          <a:p>
            <a:r>
              <a:rPr lang="es-ES" sz="3600" dirty="0" smtClean="0"/>
              <a:t>Tipos de cambio social</a:t>
            </a:r>
            <a:endParaRPr lang="es-ES" sz="3600" dirty="0"/>
          </a:p>
        </p:txBody>
      </p:sp>
      <p:sp>
        <p:nvSpPr>
          <p:cNvPr id="3" name="2 Marcador de contenido"/>
          <p:cNvSpPr>
            <a:spLocks noGrp="1"/>
          </p:cNvSpPr>
          <p:nvPr>
            <p:ph idx="1"/>
          </p:nvPr>
        </p:nvSpPr>
        <p:spPr>
          <a:xfrm>
            <a:off x="457200" y="1285860"/>
            <a:ext cx="8229600" cy="5357850"/>
          </a:xfrm>
        </p:spPr>
        <p:txBody>
          <a:bodyPr/>
          <a:lstStyle/>
          <a:p>
            <a:pPr lvl="0" fontAlgn="t"/>
            <a:r>
              <a:rPr lang="es-ES" sz="3200" b="1" dirty="0" smtClean="0">
                <a:solidFill>
                  <a:srgbClr val="FFFF00"/>
                </a:solidFill>
              </a:rPr>
              <a:t>Revolución</a:t>
            </a:r>
            <a:r>
              <a:rPr lang="es-ES" sz="3200" b="1" dirty="0" smtClean="0">
                <a:solidFill>
                  <a:srgbClr val="FFFF00"/>
                </a:solidFill>
              </a:rPr>
              <a:t>.</a:t>
            </a:r>
            <a:r>
              <a:rPr lang="es-ES" sz="3200" b="1" dirty="0" smtClean="0"/>
              <a:t> Supone una ruptura con las instituciones y organizaciones existentes, que son sustituidas bruscamente por otras distintas. </a:t>
            </a:r>
            <a:r>
              <a:rPr lang="es-ES" sz="3200" b="1" i="1" dirty="0" smtClean="0">
                <a:solidFill>
                  <a:srgbClr val="FFFF00"/>
                </a:solidFill>
                <a:effectLst>
                  <a:outerShdw blurRad="38100" dist="38100" dir="2700000" algn="tl">
                    <a:srgbClr val="000000">
                      <a:alpha val="43137"/>
                    </a:srgbClr>
                  </a:outerShdw>
                </a:effectLst>
              </a:rPr>
              <a:t>Constituye una actuación de doble sentido: destrucción del orden anterior y creación de otro nuevo</a:t>
            </a:r>
            <a:r>
              <a:rPr lang="es-ES" sz="3200" b="1" dirty="0" smtClean="0"/>
              <a:t>. En política sería el cambio de un régimen antiguo a otro nuevo. Un buen ejemplo de ello es la Revolución Francesa. </a:t>
            </a:r>
          </a:p>
          <a:p>
            <a:endParaRPr lang="es-ES" sz="3200" b="1" dirty="0"/>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143000"/>
          </a:xfrm>
        </p:spPr>
        <p:txBody>
          <a:bodyPr>
            <a:normAutofit/>
          </a:bodyPr>
          <a:lstStyle/>
          <a:p>
            <a:pPr>
              <a:defRPr/>
            </a:pPr>
            <a:r>
              <a:rPr lang="es-PE" sz="3600" dirty="0" smtClean="0"/>
              <a:t>Cambio social y cambio educativo</a:t>
            </a:r>
            <a:endParaRPr lang="es-ES" sz="3600" dirty="0"/>
          </a:p>
        </p:txBody>
      </p:sp>
      <p:sp>
        <p:nvSpPr>
          <p:cNvPr id="23555" name="2 Marcador de contenido"/>
          <p:cNvSpPr>
            <a:spLocks noGrp="1"/>
          </p:cNvSpPr>
          <p:nvPr>
            <p:ph idx="1"/>
          </p:nvPr>
        </p:nvSpPr>
        <p:spPr>
          <a:xfrm>
            <a:off x="457200" y="1214422"/>
            <a:ext cx="8258204" cy="5472114"/>
          </a:xfrm>
        </p:spPr>
        <p:txBody>
          <a:bodyPr/>
          <a:lstStyle/>
          <a:p>
            <a:r>
              <a:rPr lang="es-PE" sz="2000" b="1" dirty="0" smtClean="0"/>
              <a:t>A estas alturas de la historia,  no es posible confiar ciegamente en la capacidad de la educación para promover el cambio social. </a:t>
            </a:r>
          </a:p>
          <a:p>
            <a:r>
              <a:rPr lang="es-PE" sz="2000" b="1" dirty="0" smtClean="0"/>
              <a:t>Rafael Grasa, a propósito del lugar de la educación en el cambio social, ha formulado algunas consideraciones, (Grasa, 1996):</a:t>
            </a:r>
            <a:br>
              <a:rPr lang="es-PE" sz="2000" b="1" dirty="0" smtClean="0"/>
            </a:br>
            <a:endParaRPr lang="es-PE" sz="2000" b="1" dirty="0" smtClean="0"/>
          </a:p>
          <a:p>
            <a:pPr lvl="1"/>
            <a:r>
              <a:rPr lang="es-PE" b="1" i="1" dirty="0" smtClean="0">
                <a:solidFill>
                  <a:srgbClr val="FFFF00"/>
                </a:solidFill>
                <a:effectLst>
                  <a:outerShdw blurRad="38100" dist="38100" dir="2700000" algn="tl">
                    <a:srgbClr val="000000">
                      <a:alpha val="43137"/>
                    </a:srgbClr>
                  </a:outerShdw>
                </a:effectLst>
              </a:rPr>
              <a:t>El cambio social es un propósito a largo plazo. </a:t>
            </a:r>
          </a:p>
          <a:p>
            <a:pPr lvl="1"/>
            <a:r>
              <a:rPr lang="es-PE" b="1" i="1" dirty="0" smtClean="0">
                <a:solidFill>
                  <a:srgbClr val="FFFF00"/>
                </a:solidFill>
                <a:effectLst>
                  <a:outerShdw blurRad="38100" dist="38100" dir="2700000" algn="tl">
                    <a:srgbClr val="000000">
                      <a:alpha val="43137"/>
                    </a:srgbClr>
                  </a:outerShdw>
                </a:effectLst>
              </a:rPr>
              <a:t>La educación puede ser un factor de cambio social, pero no es el único.</a:t>
            </a:r>
          </a:p>
          <a:p>
            <a:pPr lvl="1"/>
            <a:r>
              <a:rPr lang="es-PE" b="1" i="1" dirty="0" smtClean="0">
                <a:solidFill>
                  <a:srgbClr val="FFFF00"/>
                </a:solidFill>
                <a:effectLst>
                  <a:outerShdw blurRad="38100" dist="38100" dir="2700000" algn="tl">
                    <a:srgbClr val="000000">
                      <a:alpha val="43137"/>
                    </a:srgbClr>
                  </a:outerShdw>
                </a:effectLst>
              </a:rPr>
              <a:t>La acción es la que produce los cambios. La educación es transformadora en la medida en que la propia acción educativa lo es.</a:t>
            </a:r>
          </a:p>
          <a:p>
            <a:pPr lvl="1"/>
            <a:r>
              <a:rPr lang="es-PE" b="1" i="1" dirty="0" smtClean="0">
                <a:solidFill>
                  <a:srgbClr val="FFFF00"/>
                </a:solidFill>
                <a:effectLst>
                  <a:outerShdw blurRad="38100" dist="38100" dir="2700000" algn="tl">
                    <a:srgbClr val="000000">
                      <a:alpha val="43137"/>
                    </a:srgbClr>
                  </a:outerShdw>
                </a:effectLst>
              </a:rPr>
              <a:t>En consecuencia, para alcanzar objetivos de cambio social, la forma de enseñar es tan decisiva como el contenido de la enseñanza.</a:t>
            </a:r>
            <a:endParaRPr lang="es-ES" b="1" dirty="0" smtClean="0">
              <a:effectLst>
                <a:outerShdw blurRad="38100" dist="38100" dir="2700000" algn="tl">
                  <a:srgbClr val="000000">
                    <a:alpha val="43137"/>
                  </a:srgbClr>
                </a:outerShdw>
              </a:effectLst>
            </a:endParaRPr>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Términos representados</a:t>
            </a:r>
            <a:endParaRPr lang="es-ES" dirty="0"/>
          </a:p>
        </p:txBody>
      </p:sp>
      <p:sp>
        <p:nvSpPr>
          <p:cNvPr id="25603" name="2 Marcador de contenido"/>
          <p:cNvSpPr>
            <a:spLocks noGrp="1"/>
          </p:cNvSpPr>
          <p:nvPr>
            <p:ph idx="1"/>
          </p:nvPr>
        </p:nvSpPr>
        <p:spPr/>
        <p:txBody>
          <a:bodyPr/>
          <a:lstStyle/>
          <a:p>
            <a:r>
              <a:rPr lang="es-PE" b="1" dirty="0" smtClean="0">
                <a:solidFill>
                  <a:srgbClr val="FFFF00"/>
                </a:solidFill>
              </a:rPr>
              <a:t>Transformación social</a:t>
            </a:r>
            <a:r>
              <a:rPr lang="es-PE" b="1" dirty="0" smtClean="0"/>
              <a:t>. Es un cambio radical de la sociedad.</a:t>
            </a:r>
            <a:endParaRPr lang="es-PE" dirty="0" smtClean="0"/>
          </a:p>
          <a:p>
            <a:r>
              <a:rPr lang="es-PE" b="1" dirty="0" smtClean="0">
                <a:solidFill>
                  <a:srgbClr val="FFFF00"/>
                </a:solidFill>
              </a:rPr>
              <a:t>Cambio fundamental</a:t>
            </a:r>
            <a:r>
              <a:rPr lang="es-PE" b="1" dirty="0" smtClean="0"/>
              <a:t>. Involucra un cambio en los parámetros de operación del sistema. </a:t>
            </a:r>
            <a:endParaRPr lang="es-PE" dirty="0" smtClean="0"/>
          </a:p>
          <a:p>
            <a:r>
              <a:rPr lang="es-PE" b="1" dirty="0" smtClean="0">
                <a:solidFill>
                  <a:srgbClr val="FFFF00"/>
                </a:solidFill>
              </a:rPr>
              <a:t>Cambio radical</a:t>
            </a:r>
            <a:r>
              <a:rPr lang="es-PE" b="1" dirty="0" smtClean="0"/>
              <a:t>. Modifica esencialmente las creencias tradicionales que están en conflicto con los mejores intereses de los individuos y la sociedad.</a:t>
            </a:r>
            <a:endParaRPr lang="es-PE" dirty="0" smtClean="0"/>
          </a:p>
          <a:p>
            <a:endParaRPr lang="es-ES" dirty="0" smtClean="0"/>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Términos representados</a:t>
            </a:r>
            <a:endParaRPr lang="es-ES" dirty="0"/>
          </a:p>
        </p:txBody>
      </p:sp>
      <p:sp>
        <p:nvSpPr>
          <p:cNvPr id="26627" name="2 Marcador de contenido"/>
          <p:cNvSpPr>
            <a:spLocks noGrp="1"/>
          </p:cNvSpPr>
          <p:nvPr>
            <p:ph idx="1"/>
          </p:nvPr>
        </p:nvSpPr>
        <p:spPr>
          <a:xfrm>
            <a:off x="457200" y="1600200"/>
            <a:ext cx="8401080" cy="4708525"/>
          </a:xfrm>
        </p:spPr>
        <p:txBody>
          <a:bodyPr/>
          <a:lstStyle/>
          <a:p>
            <a:r>
              <a:rPr lang="es-PE" sz="2400" b="1" dirty="0" smtClean="0">
                <a:solidFill>
                  <a:srgbClr val="FFFF00"/>
                </a:solidFill>
              </a:rPr>
              <a:t>Desarrollo social</a:t>
            </a:r>
            <a:r>
              <a:rPr lang="es-PE" sz="2400" b="1" dirty="0" smtClean="0"/>
              <a:t>. Es una variante de cambio social; es la diferenciación, expansión, cristalización y articulación del campo social en sus diferentes dimensiones, que resultan de tendencias internas.</a:t>
            </a:r>
          </a:p>
          <a:p>
            <a:r>
              <a:rPr lang="es-PE" sz="2400" b="1" dirty="0" smtClean="0">
                <a:solidFill>
                  <a:srgbClr val="FFFF00"/>
                </a:solidFill>
              </a:rPr>
              <a:t>Modernización.</a:t>
            </a:r>
            <a:r>
              <a:rPr lang="es-PE" sz="2400" b="1" dirty="0" smtClean="0"/>
              <a:t> Es un proceso sistemático y transformador. Los atributos de la modernidad forman un todo consistente, aparecen en conjuntos más que en forma aislada. La modernidad involucra cambios virtualmente en todos los aspectos de la conducta social, incluye industrialización, urbanización, movilización, diferenciación, secularización, y participación entre otros.</a:t>
            </a:r>
          </a:p>
          <a:p>
            <a:endParaRPr lang="es-ES" sz="2400" b="1" dirty="0" smtClean="0"/>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Término relacionado</a:t>
            </a:r>
            <a:endParaRPr lang="es-ES" dirty="0"/>
          </a:p>
        </p:txBody>
      </p:sp>
      <p:sp>
        <p:nvSpPr>
          <p:cNvPr id="27651" name="2 Marcador de contenido"/>
          <p:cNvSpPr>
            <a:spLocks noGrp="1"/>
          </p:cNvSpPr>
          <p:nvPr>
            <p:ph idx="1"/>
          </p:nvPr>
        </p:nvSpPr>
        <p:spPr/>
        <p:txBody>
          <a:bodyPr/>
          <a:lstStyle/>
          <a:p>
            <a:r>
              <a:rPr lang="es-PE" sz="2400" b="1" dirty="0" smtClean="0">
                <a:solidFill>
                  <a:srgbClr val="FFFF00"/>
                </a:solidFill>
              </a:rPr>
              <a:t>Progreso social. </a:t>
            </a:r>
            <a:r>
              <a:rPr lang="es-PE" sz="2400" b="1" dirty="0" smtClean="0"/>
              <a:t>Es cualquier desarrollo y se concibe con beneficio relativo a algún punto de vista axiológico.</a:t>
            </a:r>
          </a:p>
          <a:p>
            <a:r>
              <a:rPr lang="es-PE" sz="2400" b="1" dirty="0" smtClean="0"/>
              <a:t>Es un </a:t>
            </a:r>
            <a:r>
              <a:rPr lang="es-PE" sz="2400" b="1" dirty="0" smtClean="0">
                <a:solidFill>
                  <a:srgbClr val="FFFF00"/>
                </a:solidFill>
              </a:rPr>
              <a:t>proceso direccional</a:t>
            </a:r>
            <a:r>
              <a:rPr lang="es-PE" sz="2400" b="1" dirty="0" smtClean="0"/>
              <a:t>, el cual acerca el sistema a la implementación de ciertos valores seleccionados sobre bases éticas, tal como felicidad, libertad, prosperidad, justicia, dignidad y conocimiento. </a:t>
            </a:r>
            <a:endParaRPr lang="es-PE" sz="2400" dirty="0" smtClean="0"/>
          </a:p>
          <a:p>
            <a:r>
              <a:rPr lang="es-PE" sz="2400" b="1" dirty="0" smtClean="0"/>
              <a:t>El progreso social es siempre </a:t>
            </a:r>
            <a:r>
              <a:rPr lang="es-PE" sz="2400" b="1" dirty="0" smtClean="0">
                <a:solidFill>
                  <a:srgbClr val="FFFF00"/>
                </a:solidFill>
              </a:rPr>
              <a:t>relativo a los valores</a:t>
            </a:r>
            <a:r>
              <a:rPr lang="es-PE" sz="2400" b="1" dirty="0" smtClean="0"/>
              <a:t>, es por lo tanto una categoría evaluativa. No hay progreso absoluto, por eso siempre debe formularse esta pregunta ¿progreso para quién? y ¿con respecto a qué?</a:t>
            </a:r>
            <a:endParaRPr lang="es-ES" sz="2400" dirty="0" smtClean="0"/>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La Globalización y el cambio social</a:t>
            </a:r>
            <a:endParaRPr lang="es-ES" dirty="0"/>
          </a:p>
        </p:txBody>
      </p:sp>
      <p:sp>
        <p:nvSpPr>
          <p:cNvPr id="3" name="2 Marcador de contenido"/>
          <p:cNvSpPr>
            <a:spLocks noGrp="1"/>
          </p:cNvSpPr>
          <p:nvPr>
            <p:ph idx="1"/>
          </p:nvPr>
        </p:nvSpPr>
        <p:spPr/>
        <p:txBody>
          <a:bodyPr/>
          <a:lstStyle/>
          <a:p>
            <a:r>
              <a:rPr lang="es-PE" b="1" dirty="0" smtClean="0"/>
              <a:t>Las sociedades se vuelven interdependientes en todos los aspectos de su vida: político, económico y cultural. </a:t>
            </a:r>
            <a:r>
              <a:rPr lang="es-PE" b="1" dirty="0" smtClean="0">
                <a:solidFill>
                  <a:srgbClr val="FFFF00"/>
                </a:solidFill>
              </a:rPr>
              <a:t>Ningún país es una isla autosuficiente.</a:t>
            </a:r>
          </a:p>
          <a:p>
            <a:r>
              <a:rPr lang="es-PE" b="1" dirty="0" smtClean="0"/>
              <a:t>A partir de mediados del siglo XX, la tendencia a la globalización ha cambiado la cualidad fundamental de los procesos históricos. </a:t>
            </a:r>
            <a:r>
              <a:rPr lang="es-PE" b="1" dirty="0" smtClean="0">
                <a:solidFill>
                  <a:srgbClr val="FFFF00"/>
                </a:solidFill>
              </a:rPr>
              <a:t>Cualquier suceso que ocurre en cualquier lugar, tiene determinantes y repercusiones globales.</a:t>
            </a:r>
            <a:endParaRPr lang="es-ES" b="1" dirty="0">
              <a:solidFill>
                <a:srgbClr val="FFFF00"/>
              </a:solidFill>
            </a:endParaRPr>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La Globalización y el cambio social</a:t>
            </a:r>
            <a:endParaRPr lang="es-ES" sz="3600" dirty="0"/>
          </a:p>
        </p:txBody>
      </p:sp>
      <p:sp>
        <p:nvSpPr>
          <p:cNvPr id="3" name="2 Marcador de contenido"/>
          <p:cNvSpPr>
            <a:spLocks noGrp="1"/>
          </p:cNvSpPr>
          <p:nvPr>
            <p:ph idx="1"/>
          </p:nvPr>
        </p:nvSpPr>
        <p:spPr>
          <a:xfrm>
            <a:off x="457200" y="1571612"/>
            <a:ext cx="8329642" cy="5257800"/>
          </a:xfrm>
        </p:spPr>
        <p:txBody>
          <a:bodyPr/>
          <a:lstStyle/>
          <a:p>
            <a:r>
              <a:rPr lang="es-PE" sz="2400" b="1" dirty="0" smtClean="0"/>
              <a:t>Si la globalización de las economías y los mercados genera, además, la globalización de las ideas y de las soluciones, </a:t>
            </a:r>
            <a:r>
              <a:rPr lang="es-PE" sz="2400" b="1" i="1" dirty="0" smtClean="0">
                <a:solidFill>
                  <a:srgbClr val="FFFF00"/>
                </a:solidFill>
                <a:effectLst>
                  <a:outerShdw blurRad="38100" dist="38100" dir="2700000" algn="tl">
                    <a:srgbClr val="000000">
                      <a:alpha val="43137"/>
                    </a:srgbClr>
                  </a:outerShdw>
                </a:effectLst>
              </a:rPr>
              <a:t>el cambio social debe ser un fenómeno que integre a los pueblos africanos, asiáticos, europeos y americanos en un mundo mejor</a:t>
            </a:r>
            <a:r>
              <a:rPr lang="es-PE" sz="2400" b="1" i="1" dirty="0" smtClean="0">
                <a:solidFill>
                  <a:srgbClr val="FFFF00"/>
                </a:solidFill>
              </a:rPr>
              <a:t>.</a:t>
            </a:r>
          </a:p>
          <a:p>
            <a:r>
              <a:rPr lang="es-PE" sz="2400" b="1" dirty="0" smtClean="0"/>
              <a:t>Ante la pregunta de si tiene sentido el cambio social en nuestras sociedades, la respuesta sigue siendo sí, y a la pregunta acerca de qué papel juega el cambio de nuestras sociedades globalizadas en un mundo con hambrunas, torturas y discriminaciones, la respuesta está en la consideración de que en definitiva </a:t>
            </a:r>
            <a:r>
              <a:rPr lang="es-PE" sz="2400" b="1" i="1" dirty="0" smtClean="0">
                <a:solidFill>
                  <a:srgbClr val="FFFF00"/>
                </a:solidFill>
                <a:effectLst>
                  <a:outerShdw blurRad="38100" dist="38100" dir="2700000" algn="tl">
                    <a:srgbClr val="000000">
                      <a:alpha val="43137"/>
                    </a:srgbClr>
                  </a:outerShdw>
                </a:effectLst>
              </a:rPr>
              <a:t>un mundo que no es habitable para algunas personas o pueblos enteros no podrá serlo de manera cabal para nadie. </a:t>
            </a:r>
            <a:endParaRPr lang="es-ES" sz="2400" b="1" dirty="0">
              <a:effectLst>
                <a:outerShdw blurRad="38100" dist="38100" dir="2700000" algn="tl">
                  <a:srgbClr val="000000">
                    <a:alpha val="43137"/>
                  </a:srgbClr>
                </a:outerShdw>
              </a:effectLst>
            </a:endParaRPr>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71538" y="2000240"/>
            <a:ext cx="6500858" cy="2566283"/>
          </a:xfrm>
          <a:prstGeom prst="rect">
            <a:avLst/>
          </a:prstGeom>
          <a:noFill/>
        </p:spPr>
        <p:txBody>
          <a:bodyPr>
            <a:spAutoFit/>
            <a:scene3d>
              <a:camera prst="isometricOffAxis1Righ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5400" b="1" spc="50" dirty="0">
                <a:ln w="11430"/>
                <a:solidFill>
                  <a:srgbClr val="FF0000"/>
                </a:solidFill>
                <a:latin typeface="+mn-lt"/>
                <a:cs typeface="+mn-cs"/>
              </a:rPr>
              <a:t>Preguntas?</a:t>
            </a:r>
          </a:p>
          <a:p>
            <a:pPr algn="ctr" fontAlgn="auto">
              <a:spcBef>
                <a:spcPts val="0"/>
              </a:spcBef>
              <a:spcAft>
                <a:spcPts val="0"/>
              </a:spcAft>
              <a:defRPr/>
            </a:pPr>
            <a:r>
              <a:rPr lang="es-ES" sz="5400" b="1" spc="50" dirty="0">
                <a:ln w="11430"/>
                <a:solidFill>
                  <a:srgbClr val="FF0000"/>
                </a:solidFill>
                <a:latin typeface="+mn-lt"/>
                <a:cs typeface="+mn-cs"/>
              </a:rPr>
              <a:t>Comentarios?</a:t>
            </a:r>
          </a:p>
          <a:p>
            <a:pPr algn="ctr" fontAlgn="auto">
              <a:spcBef>
                <a:spcPts val="0"/>
              </a:spcBef>
              <a:spcAft>
                <a:spcPts val="0"/>
              </a:spcAft>
              <a:defRPr/>
            </a:pPr>
            <a:r>
              <a:rPr lang="es-ES" sz="5400" b="1" spc="50" dirty="0">
                <a:ln w="11430"/>
                <a:solidFill>
                  <a:srgbClr val="FF0000"/>
                </a:solidFill>
                <a:latin typeface="+mn-lt"/>
                <a:cs typeface="+mn-cs"/>
              </a:rPr>
              <a:t>DIALOGUEMOS!!</a:t>
            </a:r>
          </a:p>
        </p:txBody>
      </p:sp>
      <p:pic>
        <p:nvPicPr>
          <p:cNvPr id="33795" name="Picture 8" descr="mains-05"/>
          <p:cNvPicPr>
            <a:picLocks noChangeAspect="1" noChangeArrowheads="1" noCrop="1"/>
          </p:cNvPicPr>
          <p:nvPr/>
        </p:nvPicPr>
        <p:blipFill>
          <a:blip r:embed="rId4"/>
          <a:srcRect/>
          <a:stretch>
            <a:fillRect/>
          </a:stretch>
        </p:blipFill>
        <p:spPr bwMode="auto">
          <a:xfrm>
            <a:off x="5786438" y="4000500"/>
            <a:ext cx="2286000" cy="2071688"/>
          </a:xfrm>
          <a:prstGeom prst="rect">
            <a:avLst/>
          </a:prstGeom>
          <a:noFill/>
          <a:ln w="9525">
            <a:noFill/>
            <a:miter lim="800000"/>
            <a:headEnd/>
            <a:tailEnd/>
          </a:ln>
        </p:spPr>
      </p:pic>
      <p:pic>
        <p:nvPicPr>
          <p:cNvPr id="5" name="4 Imagen" descr="http://martapg.files.wordpress.com/2009/03/nativo_digital.jpg"/>
          <p:cNvPicPr/>
          <p:nvPr/>
        </p:nvPicPr>
        <p:blipFill>
          <a:blip r:embed="rId5"/>
          <a:srcRect/>
          <a:stretch>
            <a:fillRect/>
          </a:stretch>
        </p:blipFill>
        <p:spPr bwMode="auto">
          <a:xfrm>
            <a:off x="142844" y="285728"/>
            <a:ext cx="2500330" cy="2214578"/>
          </a:xfrm>
          <a:prstGeom prst="rect">
            <a:avLst/>
          </a:prstGeom>
          <a:noFill/>
          <a:ln w="9525">
            <a:noFill/>
            <a:miter lim="800000"/>
            <a:headEnd/>
            <a:tailEnd/>
          </a:ln>
        </p:spPr>
      </p:pic>
    </p:spTree>
  </p:cSld>
  <p:clrMapOvr>
    <a:masterClrMapping/>
  </p:clrMapOvr>
  <p:transition>
    <p:wedge/>
    <p:sndAc>
      <p:stSnd>
        <p:snd r:embed="rId3"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¿Qué es Control Social?</a:t>
            </a:r>
            <a:endParaRPr lang="es-ES" dirty="0"/>
          </a:p>
        </p:txBody>
      </p:sp>
      <p:sp>
        <p:nvSpPr>
          <p:cNvPr id="7171" name="2 Marcador de contenido"/>
          <p:cNvSpPr>
            <a:spLocks noGrp="1"/>
          </p:cNvSpPr>
          <p:nvPr>
            <p:ph idx="1"/>
          </p:nvPr>
        </p:nvSpPr>
        <p:spPr/>
        <p:txBody>
          <a:bodyPr/>
          <a:lstStyle/>
          <a:p>
            <a:pPr eaLnBrk="1" hangingPunct="1"/>
            <a:r>
              <a:rPr lang="es-PE" b="1" i="1" dirty="0" smtClean="0">
                <a:solidFill>
                  <a:srgbClr val="FFFF00"/>
                </a:solidFill>
              </a:rPr>
              <a:t>“Es el conjunto de prácticas, actitudes y valores destinados a mantener el orden establecido en las sociedades. Aunque a veces el control social se realiza por medios coactivos o violentos, el control social también incluye formas no específicamente coactivas, como los prejuicios, los valores y las creencias”.</a:t>
            </a:r>
            <a:endParaRPr lang="es-ES" b="1" i="1" dirty="0" smtClean="0">
              <a:solidFill>
                <a:srgbClr val="FFFF00"/>
              </a:solidFill>
            </a:endParaRPr>
          </a:p>
        </p:txBody>
      </p:sp>
      <p:pic>
        <p:nvPicPr>
          <p:cNvPr id="4" name="3 Imagen" descr="http://bohemiaguerrera.files.wordpress.com/2007/10/control-social.jpg"/>
          <p:cNvPicPr/>
          <p:nvPr/>
        </p:nvPicPr>
        <p:blipFill>
          <a:blip r:embed="rId3"/>
          <a:srcRect/>
          <a:stretch>
            <a:fillRect/>
          </a:stretch>
        </p:blipFill>
        <p:spPr bwMode="auto">
          <a:xfrm>
            <a:off x="4286248" y="4786322"/>
            <a:ext cx="2124075" cy="1841971"/>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eaLnBrk="1" fontAlgn="auto" hangingPunct="1">
              <a:spcAft>
                <a:spcPts val="0"/>
              </a:spcAft>
              <a:defRPr/>
            </a:pPr>
            <a:r>
              <a:rPr lang="es-ES" dirty="0" smtClean="0"/>
              <a:t>ESTRATIFICACION SOCIAL</a:t>
            </a:r>
            <a:endParaRPr lang="es-ES" dirty="0"/>
          </a:p>
        </p:txBody>
      </p:sp>
      <p:sp>
        <p:nvSpPr>
          <p:cNvPr id="20483" name="2 Subtítulo"/>
          <p:cNvSpPr>
            <a:spLocks noGrp="1"/>
          </p:cNvSpPr>
          <p:nvPr>
            <p:ph type="subTitle" idx="1"/>
          </p:nvPr>
        </p:nvSpPr>
        <p:spPr>
          <a:xfrm>
            <a:off x="1371600" y="3332163"/>
            <a:ext cx="6400800" cy="1752600"/>
          </a:xfrm>
        </p:spPr>
        <p:txBody>
          <a:bodyPr/>
          <a:lstStyle/>
          <a:p>
            <a:pPr eaLnBrk="1" hangingPunct="1"/>
            <a:r>
              <a:rPr lang="es-ES" smtClean="0"/>
              <a:t>Dra. Yolanda Ramírez Villacorta</a:t>
            </a:r>
          </a:p>
        </p:txBody>
      </p:sp>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143000"/>
          </a:xfrm>
        </p:spPr>
        <p:txBody>
          <a:bodyPr/>
          <a:lstStyle/>
          <a:p>
            <a:pPr>
              <a:defRPr/>
            </a:pPr>
            <a:r>
              <a:rPr lang="es-ES" dirty="0" smtClean="0"/>
              <a:t>Estratificación social</a:t>
            </a:r>
            <a:endParaRPr lang="es-ES" dirty="0"/>
          </a:p>
        </p:txBody>
      </p:sp>
      <p:sp>
        <p:nvSpPr>
          <p:cNvPr id="28675" name="2 Marcador de contenido"/>
          <p:cNvSpPr>
            <a:spLocks noGrp="1"/>
          </p:cNvSpPr>
          <p:nvPr>
            <p:ph idx="1"/>
          </p:nvPr>
        </p:nvSpPr>
        <p:spPr>
          <a:xfrm>
            <a:off x="457200" y="1142984"/>
            <a:ext cx="8229600" cy="4708525"/>
          </a:xfrm>
        </p:spPr>
        <p:txBody>
          <a:bodyPr/>
          <a:lstStyle/>
          <a:p>
            <a:r>
              <a:rPr lang="es-PE" b="1" dirty="0" smtClean="0"/>
              <a:t>Es la conformación en estratos (grupos verticales) bien diferenciados de acuerdo a criterios establecidos y reconocidos, que ayudan a estudiar la composición de un entorno social complejo y que debe ser agrupado según diversos criterios para lograr su estudio, descripción y comprensión.</a:t>
            </a:r>
            <a:endParaRPr lang="es-ES" b="1" dirty="0" smtClean="0"/>
          </a:p>
        </p:txBody>
      </p:sp>
      <p:pic>
        <p:nvPicPr>
          <p:cNvPr id="4" name="3 Imagen" descr="http://2.bp.blogspot.com/_BwVKAdwkDPE/SL51JUqAjII/AAAAAAAAAJU/WpdOfbOnIIk/s320/La_estratificacion_social_en_el_Imperio_Incaico_small.jpg"/>
          <p:cNvPicPr/>
          <p:nvPr/>
        </p:nvPicPr>
        <p:blipFill>
          <a:blip r:embed="rId3"/>
          <a:srcRect/>
          <a:stretch>
            <a:fillRect/>
          </a:stretch>
        </p:blipFill>
        <p:spPr bwMode="auto">
          <a:xfrm>
            <a:off x="3286116" y="4286256"/>
            <a:ext cx="3500462" cy="242889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Estrato Social</a:t>
            </a:r>
            <a:endParaRPr lang="es-ES" dirty="0"/>
          </a:p>
        </p:txBody>
      </p:sp>
      <p:sp>
        <p:nvSpPr>
          <p:cNvPr id="29699" name="2 Marcador de contenido"/>
          <p:cNvSpPr>
            <a:spLocks noGrp="1"/>
          </p:cNvSpPr>
          <p:nvPr>
            <p:ph idx="1"/>
          </p:nvPr>
        </p:nvSpPr>
        <p:spPr/>
        <p:txBody>
          <a:bodyPr/>
          <a:lstStyle/>
          <a:p>
            <a:r>
              <a:rPr lang="es-PE" b="1" dirty="0" smtClean="0"/>
              <a:t>Un estrato social está constituido por un conjunto de personas, agregados sociales, que comparten un sitio o lugar similar dentro de la jerarquización o escala social, donde comparten similares creencias, valores, actitudes, estilos y actos de vida. Se caracterizan por su relativa cantidad de poder, prestigio o privilegios que poseen. </a:t>
            </a:r>
            <a:endParaRPr lang="es-ES" b="1" dirty="0" smtClean="0"/>
          </a:p>
        </p:txBody>
      </p:sp>
    </p:spTree>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dirty="0" smtClean="0"/>
              <a:t>Estratificación Social y Clase Social</a:t>
            </a:r>
            <a:endParaRPr lang="es-ES" dirty="0"/>
          </a:p>
        </p:txBody>
      </p:sp>
      <p:sp>
        <p:nvSpPr>
          <p:cNvPr id="30723" name="2 Marcador de contenido"/>
          <p:cNvSpPr>
            <a:spLocks noGrp="1"/>
          </p:cNvSpPr>
          <p:nvPr>
            <p:ph idx="1"/>
          </p:nvPr>
        </p:nvSpPr>
        <p:spPr/>
        <p:txBody>
          <a:bodyPr/>
          <a:lstStyle/>
          <a:p>
            <a:r>
              <a:rPr lang="es-PE" b="1" dirty="0" smtClean="0"/>
              <a:t>El término estratificación social es sinónimo de clase social, y algunos economistas, sociólogos y políticos decidieron utilizarlo debido a que no posee la connotación marxista que sí tiene el término clase social.</a:t>
            </a:r>
            <a:endParaRPr lang="es-ES" b="1" dirty="0" smtClean="0"/>
          </a:p>
        </p:txBody>
      </p:sp>
      <p:pic>
        <p:nvPicPr>
          <p:cNvPr id="32770" name="Picture 2" descr="http://ciberprensa.com/wp-content/uploads/2008/02/piranide.gif"/>
          <p:cNvPicPr>
            <a:picLocks noChangeAspect="1" noChangeArrowheads="1"/>
          </p:cNvPicPr>
          <p:nvPr/>
        </p:nvPicPr>
        <p:blipFill>
          <a:blip r:embed="rId3"/>
          <a:srcRect/>
          <a:stretch>
            <a:fillRect/>
          </a:stretch>
        </p:blipFill>
        <p:spPr bwMode="auto">
          <a:xfrm>
            <a:off x="3143240" y="3857628"/>
            <a:ext cx="2423572" cy="3000372"/>
          </a:xfrm>
          <a:prstGeom prst="rect">
            <a:avLst/>
          </a:prstGeom>
          <a:noFill/>
        </p:spPr>
      </p:pic>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noAutofit/>
          </a:bodyPr>
          <a:lstStyle/>
          <a:p>
            <a:r>
              <a:rPr lang="es-ES" sz="3200" dirty="0" smtClean="0"/>
              <a:t>Rasgos específicos de clase social.</a:t>
            </a:r>
            <a:endParaRPr lang="es-ES" sz="3200" dirty="0"/>
          </a:p>
        </p:txBody>
      </p:sp>
      <p:sp>
        <p:nvSpPr>
          <p:cNvPr id="3" name="2 Marcador de contenido"/>
          <p:cNvSpPr>
            <a:spLocks noGrp="1"/>
          </p:cNvSpPr>
          <p:nvPr>
            <p:ph idx="1"/>
          </p:nvPr>
        </p:nvSpPr>
        <p:spPr>
          <a:xfrm>
            <a:off x="457200" y="1285860"/>
            <a:ext cx="8229600" cy="5357850"/>
          </a:xfrm>
        </p:spPr>
        <p:txBody>
          <a:bodyPr/>
          <a:lstStyle/>
          <a:p>
            <a:r>
              <a:rPr lang="es-PE" sz="2400" b="1" dirty="0" smtClean="0"/>
              <a:t>La clase social es una modalidad de estratificación social abierta que aparece en las sociedades occidentales tras la Revolución Francesa.</a:t>
            </a:r>
          </a:p>
          <a:p>
            <a:r>
              <a:rPr lang="es-ES" sz="2400" b="1" dirty="0" smtClean="0"/>
              <a:t>Suele definirse como un grupo humano caracterizado por varias peculiaridades o rasgos específicos. Los </a:t>
            </a:r>
            <a:r>
              <a:rPr lang="es-PE" sz="2400" b="1" dirty="0" smtClean="0"/>
              <a:t>principales indicadores de clase social podemos resumirlos en los siguientes: </a:t>
            </a:r>
            <a:r>
              <a:rPr lang="es-PE" sz="2400" b="1" i="1" dirty="0" smtClean="0">
                <a:solidFill>
                  <a:srgbClr val="FFFF00"/>
                </a:solidFill>
              </a:rPr>
              <a:t>riqueza, profesión, ingresos económicos, tipo de gastos efectuados, forma de vestir, clase de comida y bebida, índice de mortalidad, vivir en </a:t>
            </a:r>
            <a:r>
              <a:rPr lang="es-ES" sz="2400" b="1" i="1" dirty="0" smtClean="0">
                <a:solidFill>
                  <a:srgbClr val="FFFF00"/>
                </a:solidFill>
              </a:rPr>
              <a:t>las mismas zonas, posibilidades de matrimonio, igualdad de oportunidades, cultura, tipos básicos de </a:t>
            </a:r>
            <a:r>
              <a:rPr lang="es-PE" sz="2400" b="1" i="1" dirty="0" smtClean="0">
                <a:solidFill>
                  <a:srgbClr val="FFFF00"/>
                </a:solidFill>
              </a:rPr>
              <a:t>personalidad, escala de valores, forma de razonar, acento determinado en el hablar, normas de urbanidad y </a:t>
            </a:r>
            <a:r>
              <a:rPr lang="es-ES" sz="2400" b="1" i="1" dirty="0" smtClean="0">
                <a:solidFill>
                  <a:srgbClr val="FFFF00"/>
                </a:solidFill>
              </a:rPr>
              <a:t>"conciencia de clase".</a:t>
            </a:r>
            <a:endParaRPr lang="es-ES" sz="2400" b="1" i="1" dirty="0">
              <a:solidFill>
                <a:srgbClr val="FFFF00"/>
              </a:solidFill>
            </a:endParaRPr>
          </a:p>
        </p:txBody>
      </p:sp>
    </p:spTree>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Movilidad Social</a:t>
            </a:r>
            <a:endParaRPr lang="es-ES" dirty="0"/>
          </a:p>
        </p:txBody>
      </p:sp>
      <p:sp>
        <p:nvSpPr>
          <p:cNvPr id="31747" name="2 Marcador de contenido"/>
          <p:cNvSpPr>
            <a:spLocks noGrp="1"/>
          </p:cNvSpPr>
          <p:nvPr>
            <p:ph idx="1"/>
          </p:nvPr>
        </p:nvSpPr>
        <p:spPr>
          <a:xfrm>
            <a:off x="457200" y="1600200"/>
            <a:ext cx="8329642" cy="5257800"/>
          </a:xfrm>
        </p:spPr>
        <p:txBody>
          <a:bodyPr/>
          <a:lstStyle/>
          <a:p>
            <a:r>
              <a:rPr lang="es-ES_tradnl" sz="2400" b="1" dirty="0" err="1" smtClean="0"/>
              <a:t>Sorokin</a:t>
            </a:r>
            <a:r>
              <a:rPr lang="es-ES_tradnl" sz="2400" b="1" dirty="0" smtClean="0"/>
              <a:t> define la movilidad social como el paso de los individuos o grupos de una posición social a otra. </a:t>
            </a:r>
          </a:p>
          <a:p>
            <a:r>
              <a:rPr lang="es-PE" sz="2400" b="1" dirty="0" smtClean="0"/>
              <a:t>Capacidad de la población de una sociedad para moverse en la escala social. </a:t>
            </a:r>
          </a:p>
          <a:p>
            <a:r>
              <a:rPr lang="es-PE" sz="2400" b="1" dirty="0" smtClean="0"/>
              <a:t>La movilidad social puede referirse a cualquier movimiento entre posiciones en una sociedad, tanto </a:t>
            </a:r>
            <a:r>
              <a:rPr lang="es-PE" sz="2400" b="1" i="1" dirty="0" smtClean="0">
                <a:solidFill>
                  <a:srgbClr val="FFFF00"/>
                </a:solidFill>
              </a:rPr>
              <a:t>en dirección horizontal como vertical</a:t>
            </a:r>
            <a:r>
              <a:rPr lang="es-PE" sz="2400" b="1" dirty="0" smtClean="0"/>
              <a:t>, y a lo largo del tiempo. Las posiciones también pueden ser de tipo geográfico, religioso, nacional o incluso sexual. </a:t>
            </a:r>
          </a:p>
          <a:p>
            <a:r>
              <a:rPr lang="es-PE" sz="2400" b="1" dirty="0" smtClean="0"/>
              <a:t>También se incluye el movimiento </a:t>
            </a:r>
            <a:r>
              <a:rPr lang="es-PE" sz="2400" b="1" dirty="0" err="1" smtClean="0"/>
              <a:t>intergeneracional</a:t>
            </a:r>
            <a:r>
              <a:rPr lang="es-PE" sz="2400" b="1" dirty="0" smtClean="0"/>
              <a:t> e </a:t>
            </a:r>
            <a:r>
              <a:rPr lang="es-PE" sz="2400" b="1" dirty="0" err="1" smtClean="0"/>
              <a:t>intrageneracional</a:t>
            </a:r>
            <a:r>
              <a:rPr lang="es-PE" sz="2400" b="1" dirty="0" smtClean="0"/>
              <a:t>.</a:t>
            </a:r>
            <a:endParaRPr lang="es-ES" sz="2400" b="1" dirty="0" smtClean="0"/>
          </a:p>
        </p:txBody>
      </p:sp>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Movilidad Social</a:t>
            </a:r>
            <a:endParaRPr lang="es-ES" dirty="0"/>
          </a:p>
        </p:txBody>
      </p:sp>
      <p:sp>
        <p:nvSpPr>
          <p:cNvPr id="32771" name="2 Marcador de contenido"/>
          <p:cNvSpPr>
            <a:spLocks noGrp="1"/>
          </p:cNvSpPr>
          <p:nvPr>
            <p:ph idx="1"/>
          </p:nvPr>
        </p:nvSpPr>
        <p:spPr/>
        <p:txBody>
          <a:bodyPr/>
          <a:lstStyle/>
          <a:p>
            <a:r>
              <a:rPr lang="es-PE" sz="2400" b="1" dirty="0" smtClean="0"/>
              <a:t>Se considera movilidad social, el hecho de traspasar los límites superior o inferior de una determinada clase social. </a:t>
            </a:r>
          </a:p>
          <a:p>
            <a:r>
              <a:rPr lang="es-PE" sz="2400" b="1" dirty="0" smtClean="0"/>
              <a:t>De ello se deduce que </a:t>
            </a:r>
            <a:r>
              <a:rPr lang="es-PE" sz="2400" b="1" dirty="0" smtClean="0">
                <a:solidFill>
                  <a:srgbClr val="FFFF00"/>
                </a:solidFill>
              </a:rPr>
              <a:t>la movilidad es mayor cuando existe un mayor número de clases sociales</a:t>
            </a:r>
            <a:r>
              <a:rPr lang="es-PE" sz="2400" b="1" dirty="0" smtClean="0"/>
              <a:t>. Por lo tanto, para una misma sociedad podrán calcularse diferentes movilidades según el número de divisiones o de estatus de clase social considerados.</a:t>
            </a:r>
            <a:endParaRPr lang="es-ES" sz="2400" b="1" dirty="0" smtClean="0"/>
          </a:p>
        </p:txBody>
      </p:sp>
      <p:pic>
        <p:nvPicPr>
          <p:cNvPr id="4" name="3 Imagen" descr="movilidad social"/>
          <p:cNvPicPr/>
          <p:nvPr/>
        </p:nvPicPr>
        <p:blipFill>
          <a:blip r:embed="rId3"/>
          <a:srcRect/>
          <a:stretch>
            <a:fillRect/>
          </a:stretch>
        </p:blipFill>
        <p:spPr bwMode="auto">
          <a:xfrm>
            <a:off x="3571868" y="4786322"/>
            <a:ext cx="2071702" cy="185738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Condiciones que posibilitan o favorecen la movilidad social</a:t>
            </a:r>
            <a:endParaRPr lang="es-ES" dirty="0"/>
          </a:p>
        </p:txBody>
      </p:sp>
      <p:sp>
        <p:nvSpPr>
          <p:cNvPr id="3" name="2 Marcador de contenido"/>
          <p:cNvSpPr>
            <a:spLocks noGrp="1"/>
          </p:cNvSpPr>
          <p:nvPr>
            <p:ph idx="1"/>
          </p:nvPr>
        </p:nvSpPr>
        <p:spPr/>
        <p:txBody>
          <a:bodyPr/>
          <a:lstStyle/>
          <a:p>
            <a:r>
              <a:rPr lang="es-ES" sz="2400" b="1" dirty="0" smtClean="0">
                <a:solidFill>
                  <a:srgbClr val="FFFF00"/>
                </a:solidFill>
              </a:rPr>
              <a:t>Subjetivas</a:t>
            </a:r>
            <a:r>
              <a:rPr lang="es-ES" sz="2400" b="1" dirty="0" smtClean="0"/>
              <a:t>: </a:t>
            </a:r>
            <a:r>
              <a:rPr lang="es-ES_tradnl" sz="2400" b="1" dirty="0" smtClean="0"/>
              <a:t>la personalidad del sujeto (su mayor o menor valía sus aptitudes), la profesión ejercida por su padre (que puede abrirle más o menos puertas) y la pertenencia a una cierta clase social (el </a:t>
            </a:r>
            <a:r>
              <a:rPr lang="es-ES_tradnl" sz="2400" b="1" i="1" dirty="0" smtClean="0"/>
              <a:t>status </a:t>
            </a:r>
            <a:r>
              <a:rPr lang="es-ES_tradnl" sz="2400" b="1" dirty="0" smtClean="0"/>
              <a:t>conferido por esta circunstancia puede ocasionar un ascenso o un descenso). </a:t>
            </a:r>
          </a:p>
          <a:p>
            <a:r>
              <a:rPr lang="es-ES_tradnl" sz="2400" b="1" dirty="0" smtClean="0">
                <a:solidFill>
                  <a:srgbClr val="FFFF00"/>
                </a:solidFill>
              </a:rPr>
              <a:t>Objetivas</a:t>
            </a:r>
            <a:r>
              <a:rPr lang="es-ES_tradnl" sz="2400" b="1" dirty="0" smtClean="0"/>
              <a:t>: el sistema de valores que rige, la ideología dominante, la estructura económica del momento, la mayor o menor cohesión de los grupos sociales y la situación política (que puede ofrecer oportunidades u ocasionar rechazos).</a:t>
            </a:r>
            <a:endParaRPr lang="es-ES" sz="2400" b="1" dirty="0" smtClean="0"/>
          </a:p>
          <a:p>
            <a:endParaRPr lang="es-ES" sz="2400" b="1" dirty="0"/>
          </a:p>
        </p:txBody>
      </p:sp>
    </p:spTree>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642918"/>
            <a:ext cx="7858180" cy="5357849"/>
          </a:xfrm>
        </p:spPr>
        <p:txBody>
          <a:bodyPr/>
          <a:lstStyle/>
          <a:p>
            <a:r>
              <a:rPr lang="es-ES_tradnl" b="1" dirty="0" smtClean="0"/>
              <a:t>Los canales de arranque que más propulsan la movilidad son</a:t>
            </a:r>
            <a:r>
              <a:rPr lang="es-ES_tradnl" b="1" i="1" dirty="0" smtClean="0">
                <a:solidFill>
                  <a:srgbClr val="FFFF00"/>
                </a:solidFill>
              </a:rPr>
              <a:t>: </a:t>
            </a:r>
          </a:p>
          <a:p>
            <a:r>
              <a:rPr lang="es-ES_tradnl" b="1" i="1" dirty="0" smtClean="0">
                <a:solidFill>
                  <a:srgbClr val="FFFF00"/>
                </a:solidFill>
                <a:effectLst>
                  <a:outerShdw blurRad="38100" dist="38100" dir="2700000" algn="tl">
                    <a:srgbClr val="000000">
                      <a:alpha val="43137"/>
                    </a:srgbClr>
                  </a:outerShdw>
                </a:effectLst>
              </a:rPr>
              <a:t>la familia (como </a:t>
            </a:r>
            <a:r>
              <a:rPr lang="es-ES_tradnl" b="1" i="1" dirty="0" err="1" smtClean="0">
                <a:solidFill>
                  <a:srgbClr val="FFFF00"/>
                </a:solidFill>
                <a:effectLst>
                  <a:outerShdw blurRad="38100" dist="38100" dir="2700000" algn="tl">
                    <a:srgbClr val="000000">
                      <a:alpha val="43137"/>
                    </a:srgbClr>
                  </a:outerShdw>
                </a:effectLst>
              </a:rPr>
              <a:t>proporcionadora</a:t>
            </a:r>
            <a:r>
              <a:rPr lang="es-ES_tradnl" b="1" i="1" dirty="0" smtClean="0">
                <a:solidFill>
                  <a:srgbClr val="FFFF00"/>
                </a:solidFill>
                <a:effectLst>
                  <a:outerShdw blurRad="38100" dist="38100" dir="2700000" algn="tl">
                    <a:srgbClr val="000000">
                      <a:alpha val="43137"/>
                    </a:srgbClr>
                  </a:outerShdw>
                </a:effectLst>
              </a:rPr>
              <a:t> de status, de medios y de apoyos), </a:t>
            </a:r>
          </a:p>
          <a:p>
            <a:r>
              <a:rPr lang="es-ES_tradnl" b="1" i="1" dirty="0" smtClean="0">
                <a:solidFill>
                  <a:srgbClr val="FFFF00"/>
                </a:solidFill>
                <a:effectLst>
                  <a:outerShdw blurRad="38100" dist="38100" dir="2700000" algn="tl">
                    <a:srgbClr val="000000">
                      <a:alpha val="43137"/>
                    </a:srgbClr>
                  </a:outerShdw>
                </a:effectLst>
              </a:rPr>
              <a:t>la Iglesia, </a:t>
            </a:r>
            <a:r>
              <a:rPr lang="es-ES_tradnl" b="1" i="1" dirty="0" smtClean="0">
                <a:solidFill>
                  <a:srgbClr val="FFFF00"/>
                </a:solidFill>
                <a:effectLst>
                  <a:outerShdw blurRad="38100" dist="38100" dir="2700000" algn="tl">
                    <a:srgbClr val="000000">
                      <a:alpha val="43137"/>
                    </a:srgbClr>
                  </a:outerShdw>
                </a:effectLst>
              </a:rPr>
              <a:t>(por su jerarquía social)</a:t>
            </a:r>
            <a:endParaRPr lang="es-ES_tradnl" b="1" i="1" dirty="0" smtClean="0">
              <a:solidFill>
                <a:srgbClr val="FFFF00"/>
              </a:solidFill>
              <a:effectLst>
                <a:outerShdw blurRad="38100" dist="38100" dir="2700000" algn="tl">
                  <a:srgbClr val="000000">
                    <a:alpha val="43137"/>
                  </a:srgbClr>
                </a:outerShdw>
              </a:effectLst>
            </a:endParaRPr>
          </a:p>
          <a:p>
            <a:r>
              <a:rPr lang="es-ES_tradnl" b="1" i="1" dirty="0" smtClean="0">
                <a:solidFill>
                  <a:srgbClr val="FFFF00"/>
                </a:solidFill>
                <a:effectLst>
                  <a:outerShdw blurRad="38100" dist="38100" dir="2700000" algn="tl">
                    <a:srgbClr val="000000">
                      <a:alpha val="43137"/>
                    </a:srgbClr>
                  </a:outerShdw>
                </a:effectLst>
              </a:rPr>
              <a:t>el matrimonio (la forma más común de facilitar a la mujer una movilidad ascendente),</a:t>
            </a:r>
          </a:p>
          <a:p>
            <a:r>
              <a:rPr lang="es-ES_tradnl" b="1" i="1" dirty="0" smtClean="0">
                <a:solidFill>
                  <a:srgbClr val="FFFF00"/>
                </a:solidFill>
                <a:effectLst>
                  <a:outerShdw blurRad="38100" dist="38100" dir="2700000" algn="tl">
                    <a:srgbClr val="000000">
                      <a:alpha val="43137"/>
                    </a:srgbClr>
                  </a:outerShdw>
                </a:effectLst>
              </a:rPr>
              <a:t>las organizaciones económicas, </a:t>
            </a:r>
          </a:p>
          <a:p>
            <a:r>
              <a:rPr lang="es-ES_tradnl" b="1" i="1" dirty="0" smtClean="0">
                <a:solidFill>
                  <a:srgbClr val="FFFF00"/>
                </a:solidFill>
                <a:effectLst>
                  <a:outerShdw blurRad="38100" dist="38100" dir="2700000" algn="tl">
                    <a:srgbClr val="000000">
                      <a:alpha val="43137"/>
                    </a:srgbClr>
                  </a:outerShdw>
                </a:effectLst>
              </a:rPr>
              <a:t>los fenómenos migratorios; y </a:t>
            </a:r>
          </a:p>
          <a:p>
            <a:r>
              <a:rPr lang="es-ES_tradnl" b="1" i="1" dirty="0" smtClean="0">
                <a:solidFill>
                  <a:srgbClr val="FFFF00"/>
                </a:solidFill>
                <a:effectLst>
                  <a:outerShdw blurRad="38100" dist="38100" dir="2700000" algn="tl">
                    <a:srgbClr val="000000">
                      <a:alpha val="43137"/>
                    </a:srgbClr>
                  </a:outerShdw>
                </a:effectLst>
              </a:rPr>
              <a:t>la educación y la escuela.</a:t>
            </a:r>
            <a:endParaRPr lang="es-ES" b="1" dirty="0" smtClean="0">
              <a:solidFill>
                <a:srgbClr val="FFFF00"/>
              </a:solidFill>
              <a:effectLst>
                <a:outerShdw blurRad="38100" dist="38100" dir="2700000" algn="tl">
                  <a:srgbClr val="000000">
                    <a:alpha val="43137"/>
                  </a:srgbClr>
                </a:outerShdw>
              </a:effectLst>
            </a:endParaRPr>
          </a:p>
          <a:p>
            <a:endParaRPr lang="es-ES" dirty="0">
              <a:solidFill>
                <a:srgbClr val="FFFF00"/>
              </a:solidFill>
            </a:endParaRPr>
          </a:p>
        </p:txBody>
      </p:sp>
    </p:spTree>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Movilidad ascendente y educación</a:t>
            </a:r>
            <a:endParaRPr lang="es-ES" dirty="0"/>
          </a:p>
        </p:txBody>
      </p:sp>
      <p:sp>
        <p:nvSpPr>
          <p:cNvPr id="3" name="2 Marcador de contenido"/>
          <p:cNvSpPr>
            <a:spLocks noGrp="1"/>
          </p:cNvSpPr>
          <p:nvPr>
            <p:ph idx="1"/>
          </p:nvPr>
        </p:nvSpPr>
        <p:spPr/>
        <p:txBody>
          <a:bodyPr/>
          <a:lstStyle/>
          <a:p>
            <a:r>
              <a:rPr lang="es-ES_tradnl" b="1" dirty="0" smtClean="0"/>
              <a:t>Basta con tener aptitud para los estudios requeridos y a uno se le abre el acceso a la consideración social y a unos ingresos satisfactorios.</a:t>
            </a:r>
          </a:p>
          <a:p>
            <a:r>
              <a:rPr lang="es-ES_tradnl" b="1" dirty="0" smtClean="0"/>
              <a:t>Este es el origen de la enorme demanda actual de educación: </a:t>
            </a:r>
            <a:r>
              <a:rPr lang="es-ES_tradnl" b="1" i="1" dirty="0" smtClean="0">
                <a:solidFill>
                  <a:srgbClr val="FFFF00"/>
                </a:solidFill>
                <a:effectLst>
                  <a:outerShdw blurRad="38100" dist="38100" dir="2700000" algn="tl">
                    <a:srgbClr val="000000">
                      <a:alpha val="43137"/>
                    </a:srgbClr>
                  </a:outerShdw>
                </a:effectLst>
              </a:rPr>
              <a:t>se estima que la educación constituye el modo más regular, seguro, común y, al alcance de la mano, para una ansiada promoción social personal.</a:t>
            </a:r>
            <a:endParaRPr lang="es-ES" i="1" dirty="0" smtClean="0">
              <a:solidFill>
                <a:srgbClr val="FFFF00"/>
              </a:solidFill>
              <a:effectLst>
                <a:outerShdw blurRad="38100" dist="38100" dir="2700000" algn="tl">
                  <a:srgbClr val="000000">
                    <a:alpha val="43137"/>
                  </a:srgbClr>
                </a:outerShdw>
              </a:effectLst>
            </a:endParaRPr>
          </a:p>
          <a:p>
            <a:endParaRPr lang="es-E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Otras definiciones</a:t>
            </a:r>
            <a:endParaRPr lang="es-ES" dirty="0"/>
          </a:p>
        </p:txBody>
      </p:sp>
      <p:sp>
        <p:nvSpPr>
          <p:cNvPr id="3" name="2 Marcador de contenido"/>
          <p:cNvSpPr>
            <a:spLocks noGrp="1"/>
          </p:cNvSpPr>
          <p:nvPr>
            <p:ph idx="1"/>
          </p:nvPr>
        </p:nvSpPr>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es-PE" dirty="0" smtClean="0"/>
              <a:t>Para </a:t>
            </a:r>
            <a:r>
              <a:rPr lang="es-PE" dirty="0" err="1" smtClean="0"/>
              <a:t>Horton</a:t>
            </a:r>
            <a:r>
              <a:rPr lang="es-PE" dirty="0" smtClean="0"/>
              <a:t> y </a:t>
            </a:r>
            <a:r>
              <a:rPr lang="es-PE" dirty="0" err="1" smtClean="0"/>
              <a:t>Hunt</a:t>
            </a:r>
            <a:r>
              <a:rPr lang="es-PE" dirty="0" smtClean="0"/>
              <a:t>, el control social, (o los controles sociales), son los </a:t>
            </a:r>
            <a:r>
              <a:rPr lang="es-PE" b="1" i="1" dirty="0" smtClean="0">
                <a:solidFill>
                  <a:srgbClr val="FFFF00"/>
                </a:solidFill>
              </a:rPr>
              <a:t>medios por los cuales se hace que las personas desempeñen sus roles como se espera.</a:t>
            </a:r>
            <a:r>
              <a:rPr lang="es-PE" dirty="0" smtClean="0"/>
              <a:t>  </a:t>
            </a:r>
            <a:r>
              <a:rPr lang="es-PE" sz="1600" dirty="0" smtClean="0"/>
              <a:t>(</a:t>
            </a:r>
            <a:r>
              <a:rPr lang="es-PE" sz="1400" i="1" dirty="0" err="1" smtClean="0"/>
              <a:t>Horton</a:t>
            </a:r>
            <a:r>
              <a:rPr lang="es-PE" sz="1400" i="1" dirty="0" smtClean="0"/>
              <a:t> y </a:t>
            </a:r>
            <a:r>
              <a:rPr lang="es-PE" sz="1400" i="1" dirty="0" err="1" smtClean="0"/>
              <a:t>Hunt</a:t>
            </a:r>
            <a:r>
              <a:rPr lang="es-PE" sz="1400" i="1" dirty="0" smtClean="0"/>
              <a:t>, SOCIOLOGÍA, Cap. 7, “Orden Social y Control Social”, pág. 164 y ss</a:t>
            </a:r>
            <a:r>
              <a:rPr lang="es-PE" sz="1600" dirty="0" smtClean="0"/>
              <a:t>.) </a:t>
            </a:r>
            <a:endParaRPr lang="es-PE" dirty="0" smtClean="0"/>
          </a:p>
          <a:p>
            <a:pPr marL="548640" indent="-411480" eaLnBrk="1" fontAlgn="auto" hangingPunct="1">
              <a:spcAft>
                <a:spcPts val="0"/>
              </a:spcAft>
              <a:buClr>
                <a:schemeClr val="tx1">
                  <a:shade val="95000"/>
                </a:schemeClr>
              </a:buClr>
              <a:buFont typeface="Wingdings 2"/>
              <a:buChar char=""/>
              <a:defRPr/>
            </a:pPr>
            <a:r>
              <a:rPr lang="es-PE" dirty="0" smtClean="0"/>
              <a:t>Para Ernesto Moreno B</a:t>
            </a:r>
            <a:r>
              <a:rPr lang="es-PE" dirty="0" smtClean="0"/>
              <a:t>., el </a:t>
            </a:r>
            <a:r>
              <a:rPr lang="es-PE" dirty="0" smtClean="0"/>
              <a:t>control social, </a:t>
            </a:r>
            <a:r>
              <a:rPr lang="es-PE" b="1" i="1" dirty="0" smtClean="0">
                <a:solidFill>
                  <a:srgbClr val="FFFF00"/>
                </a:solidFill>
              </a:rPr>
              <a:t>“es el conjunto de mecanismos e instancias a través de los cuales toda sociedad, de una u otra forma, induce a sus miembros a comportarse acorde con las normas, valores y pautas culturales predominantes”</a:t>
            </a:r>
            <a:r>
              <a:rPr lang="es-PE" b="1" i="1" dirty="0" smtClean="0"/>
              <a:t>.</a:t>
            </a:r>
            <a:r>
              <a:rPr lang="es-PE" dirty="0" smtClean="0"/>
              <a:t> </a:t>
            </a:r>
            <a:r>
              <a:rPr lang="es-PE" sz="1400" i="1" dirty="0" smtClean="0"/>
              <a:t>(MANUAL DE INTRODUCCIÓN A LA SOCIOLOGÍA, CPU, 1989:104)</a:t>
            </a:r>
            <a:endParaRPr lang="es-ES" sz="1600" i="1" dirty="0"/>
          </a:p>
        </p:txBody>
      </p:sp>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Movilidad ascendente y educación</a:t>
            </a:r>
            <a:endParaRPr lang="es-ES" dirty="0"/>
          </a:p>
        </p:txBody>
      </p:sp>
      <p:sp>
        <p:nvSpPr>
          <p:cNvPr id="3" name="2 Marcador de contenido"/>
          <p:cNvSpPr>
            <a:spLocks noGrp="1"/>
          </p:cNvSpPr>
          <p:nvPr>
            <p:ph idx="1"/>
          </p:nvPr>
        </p:nvSpPr>
        <p:spPr/>
        <p:txBody>
          <a:bodyPr/>
          <a:lstStyle/>
          <a:p>
            <a:r>
              <a:rPr lang="es-ES_tradnl" b="1" i="1" dirty="0" smtClean="0"/>
              <a:t>En la sociedad moderna las personas llegan a cotizarse y diferenciarse no por su origen social, sino por sus méritos personales, su capacidad y la calidad de su actuación. Esto ha ocasionado la aparición de la </a:t>
            </a:r>
            <a:r>
              <a:rPr lang="es-ES_tradnl" b="1" dirty="0" smtClean="0">
                <a:solidFill>
                  <a:srgbClr val="FFFF00"/>
                </a:solidFill>
                <a:effectLst>
                  <a:outerShdw blurRad="38100" dist="38100" dir="2700000" algn="tl">
                    <a:srgbClr val="000000">
                      <a:alpha val="43137"/>
                    </a:srgbClr>
                  </a:outerShdw>
                </a:effectLst>
              </a:rPr>
              <a:t>MERITOCRACIA</a:t>
            </a:r>
            <a:r>
              <a:rPr lang="es-ES_tradnl" b="1" i="1" dirty="0" smtClean="0">
                <a:solidFill>
                  <a:srgbClr val="FFFF00"/>
                </a:solidFill>
                <a:effectLst>
                  <a:outerShdw blurRad="38100" dist="38100" dir="2700000" algn="tl">
                    <a:srgbClr val="000000">
                      <a:alpha val="43137"/>
                    </a:srgbClr>
                  </a:outerShdw>
                </a:effectLst>
              </a:rPr>
              <a:t>,</a:t>
            </a:r>
            <a:r>
              <a:rPr lang="es-ES_tradnl" b="1" i="1" dirty="0" smtClean="0"/>
              <a:t> con la cual la gestión social viene a ser patrimonio de los que gozan de preparación para ejercerla</a:t>
            </a:r>
            <a:r>
              <a:rPr lang="es-ES_tradnl" dirty="0" smtClean="0"/>
              <a:t>. </a:t>
            </a:r>
            <a:endParaRPr lang="es-ES" dirty="0" smtClean="0"/>
          </a:p>
        </p:txBody>
      </p:sp>
      <p:pic>
        <p:nvPicPr>
          <p:cNvPr id="4" name="3 Imagen" descr="http://html.rincondelvago.com/000172452.png"/>
          <p:cNvPicPr/>
          <p:nvPr/>
        </p:nvPicPr>
        <p:blipFill>
          <a:blip r:embed="rId3"/>
          <a:srcRect/>
          <a:stretch>
            <a:fillRect/>
          </a:stretch>
        </p:blipFill>
        <p:spPr bwMode="auto">
          <a:xfrm>
            <a:off x="6572264" y="4857760"/>
            <a:ext cx="1785950" cy="200024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500430" y="642918"/>
            <a:ext cx="5643602" cy="2379762"/>
          </a:xfrm>
          <a:prstGeom prst="rect">
            <a:avLst/>
          </a:prstGeom>
          <a:noFill/>
        </p:spPr>
        <p:txBody>
          <a:bodyPr wrap="square">
            <a:spAutoFit/>
            <a:scene3d>
              <a:camera prst="isometricOffAxis1Righ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s-ES" sz="4800" b="1" spc="50" dirty="0">
                <a:ln w="11430"/>
                <a:solidFill>
                  <a:srgbClr val="FF0000"/>
                </a:solidFill>
                <a:latin typeface="+mn-lt"/>
                <a:cs typeface="+mn-cs"/>
              </a:rPr>
              <a:t>Preguntas?</a:t>
            </a:r>
          </a:p>
          <a:p>
            <a:pPr algn="ctr" fontAlgn="auto">
              <a:spcBef>
                <a:spcPts val="0"/>
              </a:spcBef>
              <a:spcAft>
                <a:spcPts val="0"/>
              </a:spcAft>
              <a:defRPr/>
            </a:pPr>
            <a:r>
              <a:rPr lang="es-ES" sz="4800" b="1" spc="50" dirty="0">
                <a:ln w="11430"/>
                <a:solidFill>
                  <a:srgbClr val="FF0000"/>
                </a:solidFill>
                <a:latin typeface="+mn-lt"/>
                <a:cs typeface="+mn-cs"/>
              </a:rPr>
              <a:t>Comentarios?</a:t>
            </a:r>
          </a:p>
          <a:p>
            <a:pPr algn="ctr" fontAlgn="auto">
              <a:spcBef>
                <a:spcPts val="0"/>
              </a:spcBef>
              <a:spcAft>
                <a:spcPts val="0"/>
              </a:spcAft>
              <a:defRPr/>
            </a:pPr>
            <a:r>
              <a:rPr lang="es-ES" sz="4800" b="1" spc="50" dirty="0">
                <a:ln w="11430"/>
                <a:solidFill>
                  <a:srgbClr val="FF0000"/>
                </a:solidFill>
                <a:latin typeface="+mn-lt"/>
                <a:cs typeface="+mn-cs"/>
              </a:rPr>
              <a:t>DIALOGUEMOS!!</a:t>
            </a:r>
          </a:p>
        </p:txBody>
      </p:sp>
      <p:pic>
        <p:nvPicPr>
          <p:cNvPr id="33795" name="Picture 8" descr="mains-05"/>
          <p:cNvPicPr>
            <a:picLocks noChangeAspect="1" noChangeArrowheads="1" noCrop="1"/>
          </p:cNvPicPr>
          <p:nvPr/>
        </p:nvPicPr>
        <p:blipFill>
          <a:blip r:embed="rId4"/>
          <a:srcRect/>
          <a:stretch>
            <a:fillRect/>
          </a:stretch>
        </p:blipFill>
        <p:spPr bwMode="auto">
          <a:xfrm>
            <a:off x="5429256" y="3786190"/>
            <a:ext cx="2286000" cy="2071688"/>
          </a:xfrm>
          <a:prstGeom prst="rect">
            <a:avLst/>
          </a:prstGeom>
          <a:noFill/>
          <a:ln w="9525">
            <a:noFill/>
            <a:miter lim="800000"/>
            <a:headEnd/>
            <a:tailEnd/>
          </a:ln>
        </p:spPr>
      </p:pic>
      <p:pic>
        <p:nvPicPr>
          <p:cNvPr id="5" name="4 Imagen" descr="http://www.espacioblog.com/myfiles/juliomartinez/mafalda-y-educacion-large.jpg"/>
          <p:cNvPicPr/>
          <p:nvPr/>
        </p:nvPicPr>
        <p:blipFill>
          <a:blip r:embed="rId5"/>
          <a:srcRect/>
          <a:stretch>
            <a:fillRect/>
          </a:stretch>
        </p:blipFill>
        <p:spPr bwMode="auto">
          <a:xfrm>
            <a:off x="214282" y="214290"/>
            <a:ext cx="3786214" cy="5286412"/>
          </a:xfrm>
          <a:prstGeom prst="rect">
            <a:avLst/>
          </a:prstGeom>
          <a:noFill/>
          <a:ln w="9525">
            <a:noFill/>
            <a:miter lim="800000"/>
            <a:headEnd/>
            <a:tailEnd/>
          </a:ln>
        </p:spPr>
      </p:pic>
    </p:spTree>
  </p:cSld>
  <p:clrMapOvr>
    <a:masterClrMapping/>
  </p:clrMapOvr>
  <p:transition>
    <p:wedge/>
    <p:sndAc>
      <p:stSnd>
        <p:snd r:embed="rId3" name="applaus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Función Principal</a:t>
            </a:r>
            <a:endParaRPr lang="es-ES" dirty="0"/>
          </a:p>
        </p:txBody>
      </p:sp>
      <p:sp>
        <p:nvSpPr>
          <p:cNvPr id="10243" name="2 Marcador de contenido"/>
          <p:cNvSpPr>
            <a:spLocks noGrp="1"/>
          </p:cNvSpPr>
          <p:nvPr>
            <p:ph idx="1"/>
          </p:nvPr>
        </p:nvSpPr>
        <p:spPr/>
        <p:txBody>
          <a:bodyPr/>
          <a:lstStyle/>
          <a:p>
            <a:pPr eaLnBrk="1" hangingPunct="1"/>
            <a:r>
              <a:rPr lang="es-PE" b="1" dirty="0" smtClean="0">
                <a:solidFill>
                  <a:srgbClr val="FFFF00"/>
                </a:solidFill>
                <a:effectLst>
                  <a:outerShdw blurRad="38100" dist="38100" dir="2700000" algn="tl">
                    <a:srgbClr val="000000">
                      <a:alpha val="43137"/>
                    </a:srgbClr>
                  </a:outerShdw>
                </a:effectLst>
              </a:rPr>
              <a:t>Mantenimiento </a:t>
            </a:r>
            <a:r>
              <a:rPr lang="es-PE" b="1" dirty="0" smtClean="0">
                <a:solidFill>
                  <a:srgbClr val="FFFF00"/>
                </a:solidFill>
                <a:effectLst>
                  <a:outerShdw blurRad="38100" dist="38100" dir="2700000" algn="tl">
                    <a:srgbClr val="000000">
                      <a:alpha val="43137"/>
                    </a:srgbClr>
                  </a:outerShdw>
                </a:effectLst>
              </a:rPr>
              <a:t>de leyes y del orden público. </a:t>
            </a:r>
          </a:p>
          <a:p>
            <a:pPr eaLnBrk="1" hangingPunct="1"/>
            <a:r>
              <a:rPr lang="es-PE" b="1" dirty="0" smtClean="0"/>
              <a:t>A partir de los años 80 (siglo XX), aparece la seguridad ciudadana. Como hecho político, se añade una función de vigilancia (represor contra las incidencias) que desemboca en el Estado intervencionista. </a:t>
            </a:r>
            <a:endParaRPr lang="es-ES" b="1" dirty="0" smtClean="0"/>
          </a:p>
        </p:txBody>
      </p:sp>
      <p:pic>
        <p:nvPicPr>
          <p:cNvPr id="4" name="3 Imagen" descr="http://mundodesconocido.com/imagenes/censura.jpg"/>
          <p:cNvPicPr/>
          <p:nvPr/>
        </p:nvPicPr>
        <p:blipFill>
          <a:blip r:embed="rId3"/>
          <a:srcRect/>
          <a:stretch>
            <a:fillRect/>
          </a:stretch>
        </p:blipFill>
        <p:spPr bwMode="auto">
          <a:xfrm>
            <a:off x="5786446" y="4500570"/>
            <a:ext cx="1714511" cy="208599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En la sociedad:</a:t>
            </a:r>
            <a:endParaRPr lang="es-ES" dirty="0"/>
          </a:p>
        </p:txBody>
      </p:sp>
      <p:sp>
        <p:nvSpPr>
          <p:cNvPr id="12291" name="2 Marcador de contenido"/>
          <p:cNvSpPr>
            <a:spLocks noGrp="1"/>
          </p:cNvSpPr>
          <p:nvPr>
            <p:ph idx="1"/>
          </p:nvPr>
        </p:nvSpPr>
        <p:spPr/>
        <p:txBody>
          <a:bodyPr/>
          <a:lstStyle/>
          <a:p>
            <a:pPr eaLnBrk="1" hangingPunct="1">
              <a:defRPr/>
            </a:pPr>
            <a:r>
              <a:rPr lang="es-PE" b="1" dirty="0" smtClean="0"/>
              <a:t>El Control Social se refiere a los </a:t>
            </a:r>
            <a:r>
              <a:rPr lang="es-PE" b="1" i="1" dirty="0" smtClean="0">
                <a:solidFill>
                  <a:srgbClr val="FFFF00"/>
                </a:solidFill>
              </a:rPr>
              <a:t>esfuerzos de un grupo o de una sociedad por la autorregulación (o por regularse a sí misma). </a:t>
            </a:r>
            <a:r>
              <a:rPr lang="es-PE" b="1" dirty="0" smtClean="0"/>
              <a:t>La forma más poderosa de control social es la </a:t>
            </a:r>
            <a:r>
              <a:rPr lang="es-PE" b="1" dirty="0" smtClean="0">
                <a:solidFill>
                  <a:srgbClr val="FFFF00"/>
                </a:solidFill>
              </a:rPr>
              <a:t>interiorización de las normas</a:t>
            </a:r>
            <a:r>
              <a:rPr lang="es-PE" b="1" dirty="0" smtClean="0"/>
              <a:t>. Cuando la interiorización falla, intervienen los controles sociales informales y (especialmente en las sociedades modernas complejas) las sanciones formales. </a:t>
            </a:r>
          </a:p>
          <a:p>
            <a:pPr algn="r" eaLnBrk="1" hangingPunct="1">
              <a:buNone/>
              <a:defRPr/>
            </a:pPr>
            <a:r>
              <a:rPr lang="es-PE" sz="1400" b="1" i="1" dirty="0" smtClean="0"/>
              <a:t>      (D. Light, S. </a:t>
            </a:r>
            <a:r>
              <a:rPr lang="es-PE" sz="1400" b="1" i="1" dirty="0" err="1" smtClean="0"/>
              <a:t>Keller</a:t>
            </a:r>
            <a:r>
              <a:rPr lang="es-PE" sz="1400" b="1" i="1" dirty="0" smtClean="0"/>
              <a:t> y C. </a:t>
            </a:r>
            <a:r>
              <a:rPr lang="es-PE" sz="1400" b="1" i="1" dirty="0" err="1" smtClean="0"/>
              <a:t>Calhoun</a:t>
            </a:r>
            <a:r>
              <a:rPr lang="es-PE" sz="1400" b="1" i="1" dirty="0" smtClean="0"/>
              <a:t>, SOCIOLOGÍA, McGraw-Hill 1992:198)</a:t>
            </a:r>
            <a:endParaRPr lang="es-ES" sz="1800" b="1" i="1" dirty="0" smtClean="0"/>
          </a:p>
        </p:txBody>
      </p:sp>
      <p:pic>
        <p:nvPicPr>
          <p:cNvPr id="4" name="3 Imagen" descr="http://laterminalrosario.files.wordpress.com/2008/05/zeitgeist-ojo1.jpg"/>
          <p:cNvPicPr/>
          <p:nvPr/>
        </p:nvPicPr>
        <p:blipFill>
          <a:blip r:embed="rId3" cstate="print"/>
          <a:srcRect/>
          <a:stretch>
            <a:fillRect/>
          </a:stretch>
        </p:blipFill>
        <p:spPr bwMode="auto">
          <a:xfrm>
            <a:off x="6786578" y="285728"/>
            <a:ext cx="1924080" cy="1174376"/>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PE" dirty="0" smtClean="0"/>
              <a:t>Desde el punto de vista de la educación el Control Social es</a:t>
            </a:r>
            <a:endParaRPr lang="es-ES" dirty="0"/>
          </a:p>
        </p:txBody>
      </p:sp>
      <p:sp>
        <p:nvSpPr>
          <p:cNvPr id="11267" name="2 Marcador de contenido"/>
          <p:cNvSpPr>
            <a:spLocks noGrp="1"/>
          </p:cNvSpPr>
          <p:nvPr>
            <p:ph idx="1"/>
          </p:nvPr>
        </p:nvSpPr>
        <p:spPr>
          <a:xfrm>
            <a:off x="457200" y="1600200"/>
            <a:ext cx="8472488" cy="4708525"/>
          </a:xfrm>
        </p:spPr>
        <p:txBody>
          <a:bodyPr/>
          <a:lstStyle/>
          <a:p>
            <a:pPr eaLnBrk="1" hangingPunct="1"/>
            <a:r>
              <a:rPr lang="es-PE" sz="3200" dirty="0" smtClean="0">
                <a:solidFill>
                  <a:srgbClr val="FFFF00"/>
                </a:solidFill>
              </a:rPr>
              <a:t>“</a:t>
            </a:r>
            <a:r>
              <a:rPr lang="es-PE" sz="3200" b="1" i="1" dirty="0" smtClean="0">
                <a:solidFill>
                  <a:srgbClr val="FFFF00"/>
                </a:solidFill>
              </a:rPr>
              <a:t>una extensión del proceso de socialización</a:t>
            </a:r>
            <a:r>
              <a:rPr lang="es-PE" sz="3200" dirty="0" smtClean="0">
                <a:solidFill>
                  <a:srgbClr val="FFFF00"/>
                </a:solidFill>
              </a:rPr>
              <a:t>”. </a:t>
            </a:r>
          </a:p>
          <a:p>
            <a:pPr eaLnBrk="1" hangingPunct="1"/>
            <a:r>
              <a:rPr lang="es-PE" sz="3200" dirty="0" smtClean="0"/>
              <a:t>Puede decirse que se trata del aspecto objetivo de la socialización, porque </a:t>
            </a:r>
            <a:r>
              <a:rPr lang="es-PE" sz="3200" b="1" i="1" dirty="0" smtClean="0">
                <a:solidFill>
                  <a:srgbClr val="FFFF00"/>
                </a:solidFill>
              </a:rPr>
              <a:t>trata e inculca normas, valores y reglas de vida</a:t>
            </a:r>
            <a:r>
              <a:rPr lang="es-PE" sz="3200" dirty="0" smtClean="0">
                <a:solidFill>
                  <a:srgbClr val="FFFF00"/>
                </a:solidFill>
              </a:rPr>
              <a:t>. </a:t>
            </a:r>
            <a:r>
              <a:rPr lang="es-PE" sz="1400" i="1" dirty="0" smtClean="0"/>
              <a:t>(Fuente: </a:t>
            </a:r>
            <a:r>
              <a:rPr lang="es-PE" sz="1400" i="1" dirty="0" err="1" smtClean="0"/>
              <a:t>Fichter</a:t>
            </a:r>
            <a:r>
              <a:rPr lang="es-PE" sz="1400" i="1" dirty="0" smtClean="0"/>
              <a:t>, J. H. SOCIOLOGÍA, </a:t>
            </a:r>
            <a:r>
              <a:rPr lang="es-PE" sz="1400" i="1" dirty="0" err="1" smtClean="0"/>
              <a:t>Herder</a:t>
            </a:r>
            <a:r>
              <a:rPr lang="es-PE" sz="1400" i="1" dirty="0" smtClean="0"/>
              <a:t>, Barcelona, 1982, Pág. 367, citado por Gómez y Domínguez, 2001)</a:t>
            </a:r>
            <a:endParaRPr lang="es-ES" sz="2400" i="1" dirty="0" smtClean="0"/>
          </a:p>
        </p:txBody>
      </p:sp>
      <p:pic>
        <p:nvPicPr>
          <p:cNvPr id="4" name="3 Imagen" descr="http://www.cochabamba.gov.bo/public/images/programa/img021.jpg"/>
          <p:cNvPicPr/>
          <p:nvPr/>
        </p:nvPicPr>
        <p:blipFill>
          <a:blip r:embed="rId3"/>
          <a:srcRect/>
          <a:stretch>
            <a:fillRect/>
          </a:stretch>
        </p:blipFill>
        <p:spPr bwMode="auto">
          <a:xfrm>
            <a:off x="3214678" y="4714884"/>
            <a:ext cx="3500462" cy="185738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PE" dirty="0" smtClean="0"/>
              <a:t>Control Social en la Escuela</a:t>
            </a:r>
            <a:endParaRPr lang="es-ES" dirty="0"/>
          </a:p>
        </p:txBody>
      </p:sp>
      <p:sp>
        <p:nvSpPr>
          <p:cNvPr id="3" name="2 Marcador de contenido"/>
          <p:cNvSpPr>
            <a:spLocks noGrp="1"/>
          </p:cNvSpPr>
          <p:nvPr>
            <p:ph idx="1"/>
          </p:nvPr>
        </p:nvSpPr>
        <p:spPr/>
        <p:txBody>
          <a:bodyPr>
            <a:normAutofit/>
          </a:bodyPr>
          <a:lstStyle/>
          <a:p>
            <a:pPr marL="548640" indent="-411480" eaLnBrk="1" fontAlgn="auto" hangingPunct="1">
              <a:spcAft>
                <a:spcPts val="0"/>
              </a:spcAft>
              <a:buClr>
                <a:schemeClr val="tx1">
                  <a:shade val="95000"/>
                </a:schemeClr>
              </a:buClr>
              <a:buFont typeface="Wingdings 2"/>
              <a:buChar char=""/>
              <a:defRPr/>
            </a:pPr>
            <a:r>
              <a:rPr lang="es-PE" b="1" dirty="0" smtClean="0"/>
              <a:t>Dentro de las unidades educativas el control social no solo se ejerce de profesores a alumnos; también hay que tomar en cuenta la forma en que los grupos de profesores ejerce control social sobre sus propios iguales estableciendo e institucionalizando prácticas pedagógicas y formas de relaciones humanas.  </a:t>
            </a:r>
          </a:p>
          <a:p>
            <a:pPr marL="548640" indent="-411480" eaLnBrk="1" fontAlgn="auto" hangingPunct="1">
              <a:spcAft>
                <a:spcPts val="0"/>
              </a:spcAft>
              <a:buClr>
                <a:schemeClr val="tx1">
                  <a:shade val="95000"/>
                </a:schemeClr>
              </a:buClr>
              <a:buFont typeface="Wingdings 2"/>
              <a:buChar char=""/>
              <a:defRPr/>
            </a:pPr>
            <a:r>
              <a:rPr lang="es-PE" sz="1400" b="1" i="1" dirty="0" smtClean="0"/>
              <a:t>(Gabriela López, Jenny </a:t>
            </a:r>
            <a:r>
              <a:rPr lang="es-PE" sz="1400" b="1" i="1" dirty="0" err="1" smtClean="0"/>
              <a:t>Assaél</a:t>
            </a:r>
            <a:r>
              <a:rPr lang="es-PE" sz="1400" b="1" i="1" dirty="0" smtClean="0"/>
              <a:t> y Elisa </a:t>
            </a:r>
            <a:r>
              <a:rPr lang="es-PE" sz="1400" b="1" i="1" dirty="0" err="1" smtClean="0"/>
              <a:t>Neumann</a:t>
            </a:r>
            <a:r>
              <a:rPr lang="es-PE" sz="1400" b="1" i="1" dirty="0" smtClean="0"/>
              <a:t>, LA CULTURA ESCOLAR ¿Responsable del Fracaso?, PIIE, </a:t>
            </a:r>
            <a:r>
              <a:rPr lang="es-PE" sz="1400" b="1" i="1" dirty="0" err="1" smtClean="0"/>
              <a:t>Stgo</a:t>
            </a:r>
            <a:r>
              <a:rPr lang="es-PE" sz="1400" b="1" i="1" dirty="0" smtClean="0"/>
              <a:t>. 1984)</a:t>
            </a:r>
            <a:endParaRPr lang="es-ES" sz="1400" b="1" i="1"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dirty="0" smtClean="0"/>
              <a:t>La Norma</a:t>
            </a:r>
            <a:endParaRPr lang="es-ES" dirty="0"/>
          </a:p>
        </p:txBody>
      </p:sp>
      <p:sp>
        <p:nvSpPr>
          <p:cNvPr id="16387" name="2 Marcador de contenido"/>
          <p:cNvSpPr>
            <a:spLocks noGrp="1"/>
          </p:cNvSpPr>
          <p:nvPr>
            <p:ph idx="1"/>
          </p:nvPr>
        </p:nvSpPr>
        <p:spPr/>
        <p:txBody>
          <a:bodyPr/>
          <a:lstStyle/>
          <a:p>
            <a:pPr eaLnBrk="1" hangingPunct="1"/>
            <a:r>
              <a:rPr lang="es-PE" b="1" i="1" dirty="0" smtClean="0">
                <a:solidFill>
                  <a:srgbClr val="FFFF00"/>
                </a:solidFill>
                <a:effectLst>
                  <a:outerShdw blurRad="38100" dist="38100" dir="2700000" algn="tl">
                    <a:srgbClr val="000000">
                      <a:alpha val="43137"/>
                    </a:srgbClr>
                  </a:outerShdw>
                </a:effectLst>
              </a:rPr>
              <a:t>Es un modo institucionalizado de hacer cosas que por sí mismas intervienen en el mantenimiento de la paz y el orden. </a:t>
            </a:r>
          </a:p>
          <a:p>
            <a:pPr eaLnBrk="1" hangingPunct="1"/>
            <a:r>
              <a:rPr lang="es-PE" b="1" dirty="0" smtClean="0"/>
              <a:t>La sanción viene a ser la consecuencia, positiva o negativamente institucionalizada que puede derivarse tanto del respeto y cumplimiento de las normas, como de las violaciones del comportamiento aceptado y normativo. </a:t>
            </a:r>
            <a:endParaRPr lang="es-ES" b="1" dirty="0" smtClean="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Personalizado 2">
      <a:dk1>
        <a:srgbClr val="69676D"/>
      </a:dk1>
      <a:lt1>
        <a:sysClr val="window" lastClr="FFFFFF"/>
      </a:lt1>
      <a:dk2>
        <a:srgbClr val="8D1BFF"/>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444</TotalTime>
  <Words>2635</Words>
  <Application>Microsoft Office PowerPoint</Application>
  <PresentationFormat>Presentación en pantalla (4:3)</PresentationFormat>
  <Paragraphs>176</Paragraphs>
  <Slides>41</Slides>
  <Notes>41</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Vértice</vt:lpstr>
      <vt:lpstr>EL CONTROL SOCIAL</vt:lpstr>
      <vt:lpstr>Origen del término Control Social</vt:lpstr>
      <vt:lpstr>¿Qué es Control Social?</vt:lpstr>
      <vt:lpstr>Otras definiciones</vt:lpstr>
      <vt:lpstr>Función Principal</vt:lpstr>
      <vt:lpstr>En la sociedad:</vt:lpstr>
      <vt:lpstr>Desde el punto de vista de la educación el Control Social es</vt:lpstr>
      <vt:lpstr>Control Social en la Escuela</vt:lpstr>
      <vt:lpstr>La Norma</vt:lpstr>
      <vt:lpstr>La Desviación Social</vt:lpstr>
      <vt:lpstr>Medios de Control Social •Medios Informales</vt:lpstr>
      <vt:lpstr>Medios de Control Social •Medios Formales</vt:lpstr>
      <vt:lpstr>Cohen en su obra: Introducción a la Sociología, expresa lo siguiente:</vt:lpstr>
      <vt:lpstr>Currículo Oculto</vt:lpstr>
      <vt:lpstr>Diapositiva 15</vt:lpstr>
      <vt:lpstr>CAMBIO SOCIAL</vt:lpstr>
      <vt:lpstr>Consideraciones iniciales:</vt:lpstr>
      <vt:lpstr>QUE ES CAMBIO SOCIAL?</vt:lpstr>
      <vt:lpstr>En el cambio social intervienen los factores, las condiciones y los agentes del cambio</vt:lpstr>
      <vt:lpstr>Factores del cambio social</vt:lpstr>
      <vt:lpstr>Tipos de cambio social</vt:lpstr>
      <vt:lpstr>Tipos de cambio social</vt:lpstr>
      <vt:lpstr>Cambio social y cambio educativo</vt:lpstr>
      <vt:lpstr>Términos representados</vt:lpstr>
      <vt:lpstr>Términos representados</vt:lpstr>
      <vt:lpstr>Término relacionado</vt:lpstr>
      <vt:lpstr>La Globalización y el cambio social</vt:lpstr>
      <vt:lpstr>La Globalización y el cambio social</vt:lpstr>
      <vt:lpstr>Diapositiva 29</vt:lpstr>
      <vt:lpstr>ESTRATIFICACION SOCIAL</vt:lpstr>
      <vt:lpstr>Estratificación social</vt:lpstr>
      <vt:lpstr>Estrato Social</vt:lpstr>
      <vt:lpstr>Estratificación Social y Clase Social</vt:lpstr>
      <vt:lpstr>Rasgos específicos de clase social.</vt:lpstr>
      <vt:lpstr>Movilidad Social</vt:lpstr>
      <vt:lpstr>Movilidad Social</vt:lpstr>
      <vt:lpstr>Condiciones que posibilitan o favorecen la movilidad social</vt:lpstr>
      <vt:lpstr>Diapositiva 38</vt:lpstr>
      <vt:lpstr>Movilidad ascendente y educación</vt:lpstr>
      <vt:lpstr>Movilidad ascendente y educación</vt:lpstr>
      <vt:lpstr>Diapositiva 41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CONTROL SOCIAL</dc:title>
  <dc:creator>Yolita</dc:creator>
  <cp:lastModifiedBy>Yolita</cp:lastModifiedBy>
  <cp:revision>70</cp:revision>
  <dcterms:created xsi:type="dcterms:W3CDTF">2009-05-13T00:22:02Z</dcterms:created>
  <dcterms:modified xsi:type="dcterms:W3CDTF">2009-05-23T14:38:02Z</dcterms:modified>
</cp:coreProperties>
</file>